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3"/>
  </p:notesMasterIdLst>
  <p:sldIdLst>
    <p:sldId id="256" r:id="rId2"/>
  </p:sldIdLst>
  <p:sldSz cx="30275213" cy="428037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1"/>
    <p:restoredTop sz="94675"/>
  </p:normalViewPr>
  <p:slideViewPr>
    <p:cSldViewPr snapToGrid="0">
      <p:cViewPr>
        <p:scale>
          <a:sx n="43" d="100"/>
          <a:sy n="43" d="100"/>
        </p:scale>
        <p:origin x="1112"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0"/>
    <c:plotArea>
      <c:layout/>
      <c:barChart>
        <c:barDir val="col"/>
        <c:grouping val="clustered"/>
        <c:varyColors val="0"/>
        <c:ser>
          <c:idx val="0"/>
          <c:order val="0"/>
          <c:tx>
            <c:strRef>
              <c:f>Sheet1!$B$1</c:f>
              <c:strCache>
                <c:ptCount val="1"/>
                <c:pt idx="0">
                  <c:v>Series 1</c:v>
                </c:pt>
              </c:strCache>
            </c:strRef>
          </c:tx>
          <c:spPr>
            <a:solidFill>
              <a:schemeClr val="dk1">
                <a:tint val="88500"/>
              </a:schemeClr>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C6A4-F941-9BE0-A4F1C20C7FEE}"/>
            </c:ext>
          </c:extLst>
        </c:ser>
        <c:ser>
          <c:idx val="1"/>
          <c:order val="1"/>
          <c:tx>
            <c:strRef>
              <c:f>Sheet1!$C$1</c:f>
              <c:strCache>
                <c:ptCount val="1"/>
                <c:pt idx="0">
                  <c:v>Series 2</c:v>
                </c:pt>
              </c:strCache>
            </c:strRef>
          </c:tx>
          <c:spPr>
            <a:solidFill>
              <a:schemeClr val="dk1">
                <a:tint val="55000"/>
              </a:schemeClr>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C6A4-F941-9BE0-A4F1C20C7FEE}"/>
            </c:ext>
          </c:extLst>
        </c:ser>
        <c:ser>
          <c:idx val="2"/>
          <c:order val="2"/>
          <c:tx>
            <c:strRef>
              <c:f>Sheet1!$D$1</c:f>
              <c:strCache>
                <c:ptCount val="1"/>
                <c:pt idx="0">
                  <c:v>Series 3</c:v>
                </c:pt>
              </c:strCache>
            </c:strRef>
          </c:tx>
          <c:spPr>
            <a:solidFill>
              <a:schemeClr val="dk1">
                <a:tint val="75000"/>
              </a:schemeClr>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extLst>
            <c:ext xmlns:c16="http://schemas.microsoft.com/office/drawing/2014/chart" uri="{C3380CC4-5D6E-409C-BE32-E72D297353CC}">
              <c16:uniqueId val="{00000002-C6A4-F941-9BE0-A4F1C20C7FEE}"/>
            </c:ext>
          </c:extLst>
        </c:ser>
        <c:dLbls>
          <c:showLegendKey val="0"/>
          <c:showVal val="0"/>
          <c:showCatName val="0"/>
          <c:showSerName val="0"/>
          <c:showPercent val="0"/>
          <c:showBubbleSize val="0"/>
        </c:dLbls>
        <c:gapWidth val="150"/>
        <c:axId val="93736960"/>
        <c:axId val="93738496"/>
      </c:barChart>
      <c:catAx>
        <c:axId val="93736960"/>
        <c:scaling>
          <c:orientation val="minMax"/>
        </c:scaling>
        <c:delete val="0"/>
        <c:axPos val="b"/>
        <c:numFmt formatCode="General" sourceLinked="0"/>
        <c:majorTickMark val="out"/>
        <c:minorTickMark val="none"/>
        <c:tickLblPos val="nextTo"/>
        <c:spPr>
          <a:noFill/>
          <a:ln w="12700" cap="flat" cmpd="sng" algn="ctr">
            <a:solidFill>
              <a:schemeClr val="tx1">
                <a:tint val="75000"/>
              </a:schemeClr>
            </a:solidFill>
            <a:prstDash val="solid"/>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93738496"/>
        <c:crosses val="autoZero"/>
        <c:auto val="1"/>
        <c:lblAlgn val="ctr"/>
        <c:lblOffset val="100"/>
        <c:noMultiLvlLbl val="0"/>
      </c:catAx>
      <c:valAx>
        <c:axId val="93738496"/>
        <c:scaling>
          <c:orientation val="minMax"/>
        </c:scaling>
        <c:delete val="0"/>
        <c:axPos val="l"/>
        <c:majorGridlines>
          <c:spPr>
            <a:ln w="12700" cap="flat" cmpd="sng" algn="ctr">
              <a:solidFill>
                <a:schemeClr val="tx1">
                  <a:tint val="75000"/>
                </a:schemeClr>
              </a:solidFill>
              <a:prstDash val="solid"/>
              <a:round/>
            </a:ln>
            <a:effectLst/>
          </c:spPr>
        </c:majorGridlines>
        <c:numFmt formatCode="General" sourceLinked="1"/>
        <c:majorTickMark val="out"/>
        <c:minorTickMark val="none"/>
        <c:tickLblPos val="nextTo"/>
        <c:spPr>
          <a:noFill/>
          <a:ln w="12700" cap="flat" cmpd="sng" algn="ctr">
            <a:solidFill>
              <a:schemeClr val="tx1">
                <a:tint val="75000"/>
              </a:schemeClr>
            </a:solidFill>
            <a:prstDash val="solid"/>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93736960"/>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12700" cap="flat" cmpd="sng" algn="ctr">
      <a:noFill/>
      <a:prstDash val="solid"/>
      <a:miter lim="800000"/>
    </a:ln>
    <a:effectLst/>
  </c:spPr>
  <c:txPr>
    <a:bodyPr/>
    <a:lstStyle/>
    <a:p>
      <a:pPr>
        <a:defRPr sz="18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style1.xml><?xml version="1.0" encoding="utf-8"?>
<cs:chartStyle xmlns:cs="http://schemas.microsoft.com/office/drawing/2012/chartStyle" xmlns:a="http://schemas.openxmlformats.org/drawingml/2006/main" id="103">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mods="ignoreCSTransforms">
      <cs:styleClr val="0">
        <a:shade val="25000"/>
      </cs:styl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mods="ignoreCSTransforms">
      <cs:styleClr val="0">
        <a:tint val="25000"/>
      </cs:styl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82E402-8607-B842-ACCF-38D64F3CC10A}" type="datetimeFigureOut">
              <a:rPr lang="en-GB" smtClean="0"/>
              <a:t>08/11/2024</a:t>
            </a:fld>
            <a:endParaRPr lang="en-GB"/>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3C0C7C-B959-1E4D-A688-81A336CE9955}" type="slidenum">
              <a:rPr lang="en-GB" smtClean="0"/>
              <a:t>‹#›</a:t>
            </a:fld>
            <a:endParaRPr lang="en-GB"/>
          </a:p>
        </p:txBody>
      </p:sp>
    </p:spTree>
    <p:extLst>
      <p:ext uri="{BB962C8B-B14F-4D97-AF65-F5344CB8AC3E}">
        <p14:creationId xmlns:p14="http://schemas.microsoft.com/office/powerpoint/2010/main" val="27316524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13C0C7C-B959-1E4D-A688-81A336CE9955}" type="slidenum">
              <a:rPr lang="en-GB" smtClean="0"/>
              <a:t>1</a:t>
            </a:fld>
            <a:endParaRPr lang="en-GB"/>
          </a:p>
        </p:txBody>
      </p:sp>
    </p:spTree>
    <p:extLst>
      <p:ext uri="{BB962C8B-B14F-4D97-AF65-F5344CB8AC3E}">
        <p14:creationId xmlns:p14="http://schemas.microsoft.com/office/powerpoint/2010/main" val="2524422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en-GB"/>
              <a:t>Click to edit Master title style</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D1C252D5-3F32-DC4E-8B20-BE95B9CC6E32}" type="datetimeFigureOut">
              <a:rPr lang="en-GB" smtClean="0"/>
              <a:t>08/11/2024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7D2CCB-1082-2B48-BC3D-A6EAF55FF315}" type="slidenum">
              <a:rPr lang="en-GB" smtClean="0"/>
              <a:t>‹#›</a:t>
            </a:fld>
            <a:endParaRPr lang="en-GB"/>
          </a:p>
        </p:txBody>
      </p:sp>
    </p:spTree>
    <p:extLst>
      <p:ext uri="{BB962C8B-B14F-4D97-AF65-F5344CB8AC3E}">
        <p14:creationId xmlns:p14="http://schemas.microsoft.com/office/powerpoint/2010/main" val="1948165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1C252D5-3F32-DC4E-8B20-BE95B9CC6E32}" type="datetimeFigureOut">
              <a:rPr lang="en-GB" smtClean="0"/>
              <a:t>08/11/2024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7D2CCB-1082-2B48-BC3D-A6EAF55FF315}" type="slidenum">
              <a:rPr lang="en-GB" smtClean="0"/>
              <a:t>‹#›</a:t>
            </a:fld>
            <a:endParaRPr lang="en-GB"/>
          </a:p>
        </p:txBody>
      </p:sp>
    </p:spTree>
    <p:extLst>
      <p:ext uri="{BB962C8B-B14F-4D97-AF65-F5344CB8AC3E}">
        <p14:creationId xmlns:p14="http://schemas.microsoft.com/office/powerpoint/2010/main" val="2548345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1C252D5-3F32-DC4E-8B20-BE95B9CC6E32}" type="datetimeFigureOut">
              <a:rPr lang="en-GB" smtClean="0"/>
              <a:t>08/11/2024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7D2CCB-1082-2B48-BC3D-A6EAF55FF315}" type="slidenum">
              <a:rPr lang="en-GB" smtClean="0"/>
              <a:t>‹#›</a:t>
            </a:fld>
            <a:endParaRPr lang="en-GB"/>
          </a:p>
        </p:txBody>
      </p:sp>
    </p:spTree>
    <p:extLst>
      <p:ext uri="{BB962C8B-B14F-4D97-AF65-F5344CB8AC3E}">
        <p14:creationId xmlns:p14="http://schemas.microsoft.com/office/powerpoint/2010/main" val="159660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1C252D5-3F32-DC4E-8B20-BE95B9CC6E32}" type="datetimeFigureOut">
              <a:rPr lang="en-GB" smtClean="0"/>
              <a:t>08/11/2024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7D2CCB-1082-2B48-BC3D-A6EAF55FF315}" type="slidenum">
              <a:rPr lang="en-GB" smtClean="0"/>
              <a:t>‹#›</a:t>
            </a:fld>
            <a:endParaRPr lang="en-GB"/>
          </a:p>
        </p:txBody>
      </p:sp>
    </p:spTree>
    <p:extLst>
      <p:ext uri="{BB962C8B-B14F-4D97-AF65-F5344CB8AC3E}">
        <p14:creationId xmlns:p14="http://schemas.microsoft.com/office/powerpoint/2010/main" val="2906827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en-GB"/>
              <a:t>Click to edit Master title style</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tint val="82000"/>
                  </a:schemeClr>
                </a:solidFill>
              </a:defRPr>
            </a:lvl1pPr>
            <a:lvl2pPr marL="1513743" indent="0">
              <a:buNone/>
              <a:defRPr sz="6622">
                <a:solidFill>
                  <a:schemeClr val="tx1">
                    <a:tint val="82000"/>
                  </a:schemeClr>
                </a:solidFill>
              </a:defRPr>
            </a:lvl2pPr>
            <a:lvl3pPr marL="3027487" indent="0">
              <a:buNone/>
              <a:defRPr sz="5960">
                <a:solidFill>
                  <a:schemeClr val="tx1">
                    <a:tint val="82000"/>
                  </a:schemeClr>
                </a:solidFill>
              </a:defRPr>
            </a:lvl3pPr>
            <a:lvl4pPr marL="4541230" indent="0">
              <a:buNone/>
              <a:defRPr sz="5297">
                <a:solidFill>
                  <a:schemeClr val="tx1">
                    <a:tint val="82000"/>
                  </a:schemeClr>
                </a:solidFill>
              </a:defRPr>
            </a:lvl4pPr>
            <a:lvl5pPr marL="6054974" indent="0">
              <a:buNone/>
              <a:defRPr sz="5297">
                <a:solidFill>
                  <a:schemeClr val="tx1">
                    <a:tint val="82000"/>
                  </a:schemeClr>
                </a:solidFill>
              </a:defRPr>
            </a:lvl5pPr>
            <a:lvl6pPr marL="7568717" indent="0">
              <a:buNone/>
              <a:defRPr sz="5297">
                <a:solidFill>
                  <a:schemeClr val="tx1">
                    <a:tint val="82000"/>
                  </a:schemeClr>
                </a:solidFill>
              </a:defRPr>
            </a:lvl6pPr>
            <a:lvl7pPr marL="9082461" indent="0">
              <a:buNone/>
              <a:defRPr sz="5297">
                <a:solidFill>
                  <a:schemeClr val="tx1">
                    <a:tint val="82000"/>
                  </a:schemeClr>
                </a:solidFill>
              </a:defRPr>
            </a:lvl7pPr>
            <a:lvl8pPr marL="10596204" indent="0">
              <a:buNone/>
              <a:defRPr sz="5297">
                <a:solidFill>
                  <a:schemeClr val="tx1">
                    <a:tint val="82000"/>
                  </a:schemeClr>
                </a:solidFill>
              </a:defRPr>
            </a:lvl8pPr>
            <a:lvl9pPr marL="12109948" indent="0">
              <a:buNone/>
              <a:defRPr sz="5297">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1C252D5-3F32-DC4E-8B20-BE95B9CC6E32}" type="datetimeFigureOut">
              <a:rPr lang="en-GB" smtClean="0"/>
              <a:t>08/11/2024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7D2CCB-1082-2B48-BC3D-A6EAF55FF315}" type="slidenum">
              <a:rPr lang="en-GB" smtClean="0"/>
              <a:t>‹#›</a:t>
            </a:fld>
            <a:endParaRPr lang="en-GB"/>
          </a:p>
        </p:txBody>
      </p:sp>
    </p:spTree>
    <p:extLst>
      <p:ext uri="{BB962C8B-B14F-4D97-AF65-F5344CB8AC3E}">
        <p14:creationId xmlns:p14="http://schemas.microsoft.com/office/powerpoint/2010/main" val="3558615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D1C252D5-3F32-DC4E-8B20-BE95B9CC6E32}" type="datetimeFigureOut">
              <a:rPr lang="en-GB" smtClean="0"/>
              <a:t>08/11/2024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7D2CCB-1082-2B48-BC3D-A6EAF55FF315}" type="slidenum">
              <a:rPr lang="en-GB" smtClean="0"/>
              <a:t>‹#›</a:t>
            </a:fld>
            <a:endParaRPr lang="en-GB"/>
          </a:p>
        </p:txBody>
      </p:sp>
    </p:spTree>
    <p:extLst>
      <p:ext uri="{BB962C8B-B14F-4D97-AF65-F5344CB8AC3E}">
        <p14:creationId xmlns:p14="http://schemas.microsoft.com/office/powerpoint/2010/main" val="2353940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en-GB"/>
              <a:t>Click to edit Master title style</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GB"/>
              <a:t>Click to edit Master text styles</a:t>
            </a:r>
          </a:p>
        </p:txBody>
      </p:sp>
      <p:sp>
        <p:nvSpPr>
          <p:cNvPr id="4" name="Content Placeholder 3"/>
          <p:cNvSpPr>
            <a:spLocks noGrp="1"/>
          </p:cNvSpPr>
          <p:nvPr>
            <p:ph sz="half" idx="2"/>
          </p:nvPr>
        </p:nvSpPr>
        <p:spPr>
          <a:xfrm>
            <a:off x="2085368" y="15635264"/>
            <a:ext cx="12807832" cy="2299711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GB"/>
              <a:t>Click to edit Master text styles</a:t>
            </a:r>
          </a:p>
        </p:txBody>
      </p:sp>
      <p:sp>
        <p:nvSpPr>
          <p:cNvPr id="6" name="Content Placeholder 5"/>
          <p:cNvSpPr>
            <a:spLocks noGrp="1"/>
          </p:cNvSpPr>
          <p:nvPr>
            <p:ph sz="quarter" idx="4"/>
          </p:nvPr>
        </p:nvSpPr>
        <p:spPr>
          <a:xfrm>
            <a:off x="15326828" y="15635264"/>
            <a:ext cx="12870909" cy="2299711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D1C252D5-3F32-DC4E-8B20-BE95B9CC6E32}" type="datetimeFigureOut">
              <a:rPr lang="en-GB" smtClean="0"/>
              <a:t>08/11/2024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77D2CCB-1082-2B48-BC3D-A6EAF55FF315}" type="slidenum">
              <a:rPr lang="en-GB" smtClean="0"/>
              <a:t>‹#›</a:t>
            </a:fld>
            <a:endParaRPr lang="en-GB"/>
          </a:p>
        </p:txBody>
      </p:sp>
    </p:spTree>
    <p:extLst>
      <p:ext uri="{BB962C8B-B14F-4D97-AF65-F5344CB8AC3E}">
        <p14:creationId xmlns:p14="http://schemas.microsoft.com/office/powerpoint/2010/main" val="1651103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D1C252D5-3F32-DC4E-8B20-BE95B9CC6E32}" type="datetimeFigureOut">
              <a:rPr lang="en-GB" smtClean="0"/>
              <a:t>08/11/2024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77D2CCB-1082-2B48-BC3D-A6EAF55FF315}" type="slidenum">
              <a:rPr lang="en-GB" smtClean="0"/>
              <a:t>‹#›</a:t>
            </a:fld>
            <a:endParaRPr lang="en-GB"/>
          </a:p>
        </p:txBody>
      </p:sp>
    </p:spTree>
    <p:extLst>
      <p:ext uri="{BB962C8B-B14F-4D97-AF65-F5344CB8AC3E}">
        <p14:creationId xmlns:p14="http://schemas.microsoft.com/office/powerpoint/2010/main" val="2956678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C252D5-3F32-DC4E-8B20-BE95B9CC6E32}" type="datetimeFigureOut">
              <a:rPr lang="en-GB" smtClean="0"/>
              <a:t>08/11/2024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77D2CCB-1082-2B48-BC3D-A6EAF55FF315}" type="slidenum">
              <a:rPr lang="en-GB" smtClean="0"/>
              <a:t>‹#›</a:t>
            </a:fld>
            <a:endParaRPr lang="en-GB"/>
          </a:p>
        </p:txBody>
      </p:sp>
    </p:spTree>
    <p:extLst>
      <p:ext uri="{BB962C8B-B14F-4D97-AF65-F5344CB8AC3E}">
        <p14:creationId xmlns:p14="http://schemas.microsoft.com/office/powerpoint/2010/main" val="2010597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GB"/>
              <a:t>Click to edit Master title style</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GB"/>
              <a:t>Click to edit Master text styles</a:t>
            </a:r>
          </a:p>
        </p:txBody>
      </p:sp>
      <p:sp>
        <p:nvSpPr>
          <p:cNvPr id="5" name="Date Placeholder 4"/>
          <p:cNvSpPr>
            <a:spLocks noGrp="1"/>
          </p:cNvSpPr>
          <p:nvPr>
            <p:ph type="dt" sz="half" idx="10"/>
          </p:nvPr>
        </p:nvSpPr>
        <p:spPr/>
        <p:txBody>
          <a:bodyPr/>
          <a:lstStyle/>
          <a:p>
            <a:fld id="{D1C252D5-3F32-DC4E-8B20-BE95B9CC6E32}" type="datetimeFigureOut">
              <a:rPr lang="en-GB" smtClean="0"/>
              <a:t>08/11/2024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7D2CCB-1082-2B48-BC3D-A6EAF55FF315}" type="slidenum">
              <a:rPr lang="en-GB" smtClean="0"/>
              <a:t>‹#›</a:t>
            </a:fld>
            <a:endParaRPr lang="en-GB"/>
          </a:p>
        </p:txBody>
      </p:sp>
    </p:spTree>
    <p:extLst>
      <p:ext uri="{BB962C8B-B14F-4D97-AF65-F5344CB8AC3E}">
        <p14:creationId xmlns:p14="http://schemas.microsoft.com/office/powerpoint/2010/main" val="6793546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GB"/>
              <a:t>Click to edit Master title style</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en-GB"/>
              <a:t>Click icon to add picture</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GB"/>
              <a:t>Click to edit Master text styles</a:t>
            </a:r>
          </a:p>
        </p:txBody>
      </p:sp>
      <p:sp>
        <p:nvSpPr>
          <p:cNvPr id="5" name="Date Placeholder 4"/>
          <p:cNvSpPr>
            <a:spLocks noGrp="1"/>
          </p:cNvSpPr>
          <p:nvPr>
            <p:ph type="dt" sz="half" idx="10"/>
          </p:nvPr>
        </p:nvSpPr>
        <p:spPr/>
        <p:txBody>
          <a:bodyPr/>
          <a:lstStyle/>
          <a:p>
            <a:fld id="{D1C252D5-3F32-DC4E-8B20-BE95B9CC6E32}" type="datetimeFigureOut">
              <a:rPr lang="en-GB" smtClean="0"/>
              <a:t>08/11/2024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7D2CCB-1082-2B48-BC3D-A6EAF55FF315}" type="slidenum">
              <a:rPr lang="en-GB" smtClean="0"/>
              <a:t>‹#›</a:t>
            </a:fld>
            <a:endParaRPr lang="en-GB"/>
          </a:p>
        </p:txBody>
      </p:sp>
    </p:spTree>
    <p:extLst>
      <p:ext uri="{BB962C8B-B14F-4D97-AF65-F5344CB8AC3E}">
        <p14:creationId xmlns:p14="http://schemas.microsoft.com/office/powerpoint/2010/main" val="3683142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82000"/>
                  </a:schemeClr>
                </a:solidFill>
              </a:defRPr>
            </a:lvl1pPr>
          </a:lstStyle>
          <a:p>
            <a:fld id="{D1C252D5-3F32-DC4E-8B20-BE95B9CC6E32}" type="datetimeFigureOut">
              <a:rPr lang="en-GB" smtClean="0"/>
              <a:t>08/11/2024</a:t>
            </a:fld>
            <a:endParaRPr lang="en-GB"/>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82000"/>
                  </a:schemeClr>
                </a:solidFill>
              </a:defRPr>
            </a:lvl1pPr>
          </a:lstStyle>
          <a:p>
            <a:fld id="{E77D2CCB-1082-2B48-BC3D-A6EAF55FF315}" type="slidenum">
              <a:rPr lang="en-GB" smtClean="0"/>
              <a:t>‹#›</a:t>
            </a:fld>
            <a:endParaRPr lang="en-GB"/>
          </a:p>
        </p:txBody>
      </p:sp>
    </p:spTree>
    <p:extLst>
      <p:ext uri="{BB962C8B-B14F-4D97-AF65-F5344CB8AC3E}">
        <p14:creationId xmlns:p14="http://schemas.microsoft.com/office/powerpoint/2010/main" val="128522528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s://www.arts.ac.uk/colleges/london-college-of-fashion/iffti/call-for-submissions" TargetMode="External"/><Relationship Id="rId7"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1.jpg"/><Relationship Id="rId4" Type="http://schemas.openxmlformats.org/officeDocument/2006/relationships/image" Target="../media/image1.png"/><Relationship Id="rId9"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EE240CA-2D58-CB50-255F-7803361E84F2}"/>
              </a:ext>
            </a:extLst>
          </p:cNvPr>
          <p:cNvSpPr/>
          <p:nvPr/>
        </p:nvSpPr>
        <p:spPr>
          <a:xfrm>
            <a:off x="0" y="0"/>
            <a:ext cx="30275212" cy="5521268"/>
          </a:xfrm>
          <a:prstGeom prst="rect">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extLst>
              <a:ext uri="{FF2B5EF4-FFF2-40B4-BE49-F238E27FC236}">
                <a16:creationId xmlns:a16="http://schemas.microsoft.com/office/drawing/2014/main" id="{05A405AE-AF1A-A162-9DC9-2515CAD67630}"/>
              </a:ext>
            </a:extLst>
          </p:cNvPr>
          <p:cNvSpPr/>
          <p:nvPr/>
        </p:nvSpPr>
        <p:spPr>
          <a:xfrm>
            <a:off x="1" y="37282495"/>
            <a:ext cx="30275212" cy="5521268"/>
          </a:xfrm>
          <a:prstGeom prst="rect">
            <a:avLst/>
          </a:prstGeom>
          <a:solidFill>
            <a:schemeClr val="bg2">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F782507F-4130-2F00-F927-D8A38C3D99DA}"/>
              </a:ext>
            </a:extLst>
          </p:cNvPr>
          <p:cNvSpPr/>
          <p:nvPr/>
        </p:nvSpPr>
        <p:spPr>
          <a:xfrm>
            <a:off x="0" y="5521268"/>
            <a:ext cx="633046" cy="31761228"/>
          </a:xfrm>
          <a:prstGeom prst="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DED078E5-B873-A467-A9B2-985E69702DAE}"/>
              </a:ext>
            </a:extLst>
          </p:cNvPr>
          <p:cNvSpPr/>
          <p:nvPr/>
        </p:nvSpPr>
        <p:spPr>
          <a:xfrm>
            <a:off x="29642167" y="5521266"/>
            <a:ext cx="633046" cy="31761228"/>
          </a:xfrm>
          <a:prstGeom prst="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 Box 122">
            <a:extLst>
              <a:ext uri="{FF2B5EF4-FFF2-40B4-BE49-F238E27FC236}">
                <a16:creationId xmlns:a16="http://schemas.microsoft.com/office/drawing/2014/main" id="{E5832FB7-A25E-0DFB-8CC5-E8DAB065D9D3}"/>
              </a:ext>
            </a:extLst>
          </p:cNvPr>
          <p:cNvSpPr txBox="1">
            <a:spLocks noChangeArrowheads="1"/>
          </p:cNvSpPr>
          <p:nvPr/>
        </p:nvSpPr>
        <p:spPr bwMode="auto">
          <a:xfrm>
            <a:off x="4570801" y="129975"/>
            <a:ext cx="21117102" cy="3217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3940" tIns="434850" rIns="173940" bIns="434850"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7600" b="1" dirty="0">
                <a:solidFill>
                  <a:schemeClr val="bg1"/>
                </a:solidFill>
                <a:latin typeface="Arial" panose="020B0604020202020204" pitchFamily="34" charset="0"/>
                <a:cs typeface="Arial" panose="020B0604020202020204" pitchFamily="34" charset="0"/>
              </a:rPr>
              <a:t>Template Provided By IFFTI 2025</a:t>
            </a:r>
          </a:p>
          <a:p>
            <a:pPr algn="ctr" eaLnBrk="1" hangingPunct="1"/>
            <a:r>
              <a:rPr lang="en-US" sz="7600" b="1" dirty="0">
                <a:solidFill>
                  <a:schemeClr val="bg1"/>
                </a:solidFill>
                <a:latin typeface="Arial" panose="020B0604020202020204" pitchFamily="34" charset="0"/>
                <a:cs typeface="Arial" panose="020B0604020202020204" pitchFamily="34" charset="0"/>
              </a:rPr>
              <a:t>Replace This Text With Your Title</a:t>
            </a:r>
          </a:p>
        </p:txBody>
      </p:sp>
      <p:sp>
        <p:nvSpPr>
          <p:cNvPr id="7" name="Text Box 123">
            <a:extLst>
              <a:ext uri="{FF2B5EF4-FFF2-40B4-BE49-F238E27FC236}">
                <a16:creationId xmlns:a16="http://schemas.microsoft.com/office/drawing/2014/main" id="{705043B3-B99B-7BCC-7449-AC8F3253A428}"/>
              </a:ext>
            </a:extLst>
          </p:cNvPr>
          <p:cNvSpPr txBox="1">
            <a:spLocks noChangeArrowheads="1"/>
          </p:cNvSpPr>
          <p:nvPr/>
        </p:nvSpPr>
        <p:spPr bwMode="auto">
          <a:xfrm>
            <a:off x="4570801" y="3120414"/>
            <a:ext cx="21117102" cy="22288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3940" tIns="173940" rIns="173940" bIns="173940"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4600" dirty="0">
                <a:solidFill>
                  <a:schemeClr val="bg1"/>
                </a:solidFill>
                <a:latin typeface="Arial" panose="020B0604020202020204" pitchFamily="34" charset="0"/>
                <a:cs typeface="Arial" panose="020B0604020202020204" pitchFamily="34" charset="0"/>
              </a:rPr>
              <a:t>Zajtamann</a:t>
            </a:r>
            <a:r>
              <a:rPr lang="en-US" sz="4600" baseline="30000" dirty="0">
                <a:solidFill>
                  <a:schemeClr val="bg1"/>
                </a:solidFill>
                <a:latin typeface="Arial" panose="020B0604020202020204" pitchFamily="34" charset="0"/>
                <a:cs typeface="Arial" panose="020B0604020202020204" pitchFamily="34" charset="0"/>
              </a:rPr>
              <a:t>1</a:t>
            </a:r>
            <a:r>
              <a:rPr lang="en-US" sz="4600" dirty="0">
                <a:solidFill>
                  <a:schemeClr val="bg1"/>
                </a:solidFill>
                <a:latin typeface="Arial" panose="020B0604020202020204" pitchFamily="34" charset="0"/>
                <a:cs typeface="Arial" panose="020B0604020202020204" pitchFamily="34" charset="0"/>
              </a:rPr>
              <a:t>*, John Lau</a:t>
            </a:r>
            <a:r>
              <a:rPr lang="en-US" sz="4600" baseline="30000" dirty="0">
                <a:solidFill>
                  <a:schemeClr val="bg1"/>
                </a:solidFill>
                <a:latin typeface="Arial" panose="020B0604020202020204" pitchFamily="34" charset="0"/>
                <a:cs typeface="Arial" panose="020B0604020202020204" pitchFamily="34" charset="0"/>
              </a:rPr>
              <a:t>2</a:t>
            </a:r>
            <a:r>
              <a:rPr lang="en-US" sz="4600" dirty="0">
                <a:solidFill>
                  <a:schemeClr val="bg1"/>
                </a:solidFill>
                <a:latin typeface="Arial" panose="020B0604020202020204" pitchFamily="34" charset="0"/>
                <a:cs typeface="Arial" panose="020B0604020202020204" pitchFamily="34" charset="0"/>
              </a:rPr>
              <a:t>, and Anthony Kent</a:t>
            </a:r>
            <a:r>
              <a:rPr lang="en-US" sz="4600" baseline="30000" dirty="0">
                <a:solidFill>
                  <a:schemeClr val="bg1"/>
                </a:solidFill>
                <a:latin typeface="Arial" panose="020B0604020202020204" pitchFamily="34" charset="0"/>
                <a:cs typeface="Arial" panose="020B0604020202020204" pitchFamily="34" charset="0"/>
              </a:rPr>
              <a:t>3</a:t>
            </a:r>
          </a:p>
          <a:p>
            <a:pPr algn="ctr" eaLnBrk="1" hangingPunct="1"/>
            <a:r>
              <a:rPr lang="en-US" sz="4600" baseline="30000" dirty="0">
                <a:solidFill>
                  <a:schemeClr val="bg1"/>
                </a:solidFill>
                <a:latin typeface="Arial" panose="020B0604020202020204" pitchFamily="34" charset="0"/>
                <a:cs typeface="Arial" panose="020B0604020202020204" pitchFamily="34" charset="0"/>
              </a:rPr>
              <a:t>1</a:t>
            </a:r>
            <a:r>
              <a:rPr lang="en-US" sz="4600" dirty="0">
                <a:solidFill>
                  <a:schemeClr val="bg1"/>
                </a:solidFill>
                <a:latin typeface="Arial" panose="020B0604020202020204" pitchFamily="34" charset="0"/>
                <a:cs typeface="Arial" panose="020B0604020202020204" pitchFamily="34" charset="0"/>
              </a:rPr>
              <a:t>University of Affiliation, </a:t>
            </a:r>
            <a:r>
              <a:rPr lang="en-US" sz="4600" baseline="30000" dirty="0">
                <a:solidFill>
                  <a:schemeClr val="bg1"/>
                </a:solidFill>
                <a:latin typeface="Arial" panose="020B0604020202020204" pitchFamily="34" charset="0"/>
                <a:cs typeface="Arial" panose="020B0604020202020204" pitchFamily="34" charset="0"/>
              </a:rPr>
              <a:t>*</a:t>
            </a:r>
            <a:r>
              <a:rPr lang="en-US" sz="4600" dirty="0">
                <a:solidFill>
                  <a:schemeClr val="bg1"/>
                </a:solidFill>
                <a:latin typeface="Arial" panose="020B0604020202020204" pitchFamily="34" charset="0"/>
                <a:cs typeface="Arial" panose="020B0604020202020204" pitchFamily="34" charset="0"/>
              </a:rPr>
              <a:t>Corresponding and presenting author</a:t>
            </a:r>
          </a:p>
        </p:txBody>
      </p:sp>
      <p:sp>
        <p:nvSpPr>
          <p:cNvPr id="8" name="TextBox 7">
            <a:extLst>
              <a:ext uri="{FF2B5EF4-FFF2-40B4-BE49-F238E27FC236}">
                <a16:creationId xmlns:a16="http://schemas.microsoft.com/office/drawing/2014/main" id="{8C1E017D-7550-1F91-CBC7-40826A65F8D8}"/>
              </a:ext>
            </a:extLst>
          </p:cNvPr>
          <p:cNvSpPr txBox="1"/>
          <p:nvPr/>
        </p:nvSpPr>
        <p:spPr>
          <a:xfrm>
            <a:off x="1261135" y="39049741"/>
            <a:ext cx="13366455" cy="2396144"/>
          </a:xfrm>
          <a:prstGeom prst="rect">
            <a:avLst/>
          </a:prstGeom>
          <a:noFill/>
          <a:ln>
            <a:noFill/>
          </a:ln>
        </p:spPr>
        <p:txBody>
          <a:bodyPr wrap="square" lIns="86970" tIns="43485" rIns="86970" bIns="43485" rtlCol="0">
            <a:spAutoFit/>
          </a:bodyPr>
          <a:lstStyle/>
          <a:p>
            <a:r>
              <a:rPr lang="en-US" sz="3000" dirty="0">
                <a:latin typeface="Arial" panose="020B0604020202020204" pitchFamily="34" charset="0"/>
                <a:cs typeface="Arial" panose="020B0604020202020204" pitchFamily="34" charset="0"/>
              </a:rPr>
              <a:t>&lt;your name&gt;</a:t>
            </a:r>
          </a:p>
          <a:p>
            <a:r>
              <a:rPr lang="en-US" sz="3000" dirty="0">
                <a:latin typeface="Arial" panose="020B0604020202020204" pitchFamily="34" charset="0"/>
                <a:cs typeface="Arial" panose="020B0604020202020204" pitchFamily="34" charset="0"/>
              </a:rPr>
              <a:t>&lt;your organization&gt;</a:t>
            </a:r>
          </a:p>
          <a:p>
            <a:r>
              <a:rPr lang="en-US" sz="3000" dirty="0">
                <a:latin typeface="Arial" panose="020B0604020202020204" pitchFamily="34" charset="0"/>
                <a:cs typeface="Arial" panose="020B0604020202020204" pitchFamily="34" charset="0"/>
              </a:rPr>
              <a:t>Email:</a:t>
            </a:r>
          </a:p>
          <a:p>
            <a:r>
              <a:rPr lang="en-US" sz="3000" dirty="0">
                <a:latin typeface="Arial" panose="020B0604020202020204" pitchFamily="34" charset="0"/>
                <a:cs typeface="Arial" panose="020B0604020202020204" pitchFamily="34" charset="0"/>
              </a:rPr>
              <a:t>Website:</a:t>
            </a:r>
          </a:p>
          <a:p>
            <a:r>
              <a:rPr lang="en-US" sz="3000" dirty="0">
                <a:latin typeface="Arial" panose="020B0604020202020204" pitchFamily="34" charset="0"/>
                <a:cs typeface="Arial" panose="020B0604020202020204" pitchFamily="34" charset="0"/>
              </a:rPr>
              <a:t>Phone:</a:t>
            </a:r>
          </a:p>
        </p:txBody>
      </p:sp>
      <p:sp>
        <p:nvSpPr>
          <p:cNvPr id="9" name="TextBox 8">
            <a:extLst>
              <a:ext uri="{FF2B5EF4-FFF2-40B4-BE49-F238E27FC236}">
                <a16:creationId xmlns:a16="http://schemas.microsoft.com/office/drawing/2014/main" id="{60B418A9-6837-98F9-708B-BA9023908EF6}"/>
              </a:ext>
            </a:extLst>
          </p:cNvPr>
          <p:cNvSpPr txBox="1"/>
          <p:nvPr/>
        </p:nvSpPr>
        <p:spPr>
          <a:xfrm>
            <a:off x="1261136" y="37890733"/>
            <a:ext cx="2753267" cy="918816"/>
          </a:xfrm>
          <a:prstGeom prst="rect">
            <a:avLst/>
          </a:prstGeom>
          <a:noFill/>
        </p:spPr>
        <p:txBody>
          <a:bodyPr wrap="none" lIns="86970" tIns="43485" rIns="86970" bIns="43485" rtlCol="0">
            <a:spAutoFit/>
          </a:bodyPr>
          <a:lstStyle/>
          <a:p>
            <a:r>
              <a:rPr lang="en-US" sz="5400" b="1" dirty="0">
                <a:latin typeface="Arial" panose="020B0604020202020204" pitchFamily="34" charset="0"/>
                <a:cs typeface="Arial" panose="020B0604020202020204" pitchFamily="34" charset="0"/>
              </a:rPr>
              <a:t>Contact</a:t>
            </a:r>
          </a:p>
        </p:txBody>
      </p:sp>
      <p:sp>
        <p:nvSpPr>
          <p:cNvPr id="10" name="TextBox 9">
            <a:extLst>
              <a:ext uri="{FF2B5EF4-FFF2-40B4-BE49-F238E27FC236}">
                <a16:creationId xmlns:a16="http://schemas.microsoft.com/office/drawing/2014/main" id="{E1811B04-A443-D739-35F5-0200B477D2A0}"/>
              </a:ext>
            </a:extLst>
          </p:cNvPr>
          <p:cNvSpPr txBox="1"/>
          <p:nvPr/>
        </p:nvSpPr>
        <p:spPr>
          <a:xfrm>
            <a:off x="15097701" y="38688010"/>
            <a:ext cx="14508529" cy="2852949"/>
          </a:xfrm>
          <a:prstGeom prst="rect">
            <a:avLst/>
          </a:prstGeom>
          <a:noFill/>
        </p:spPr>
        <p:txBody>
          <a:bodyPr wrap="square" lIns="86970" tIns="86970" rIns="86970" bIns="86970" numCol="1" spcCol="434850" rtlCol="0">
            <a:noAutofit/>
          </a:bodyPr>
          <a:lstStyle/>
          <a:p>
            <a:r>
              <a:rPr lang="en-US" sz="2800" dirty="0">
                <a:latin typeface="Arial" panose="020B0604020202020204" pitchFamily="34" charset="0"/>
                <a:cs typeface="Arial" panose="020B0604020202020204" pitchFamily="34" charset="0"/>
              </a:rPr>
              <a:t> </a:t>
            </a:r>
            <a:r>
              <a:rPr lang="en-US" sz="2800" kern="100" dirty="0">
                <a:solidFill>
                  <a:srgbClr val="FF0000"/>
                </a:solidFill>
                <a:effectLst/>
                <a:latin typeface="Arial" panose="020B0604020202020204" pitchFamily="34" charset="0"/>
                <a:ea typeface="Malgun Gothic" panose="020B0503020000020004" pitchFamily="34" charset="-127"/>
                <a:cs typeface="Arial" panose="020B0604020202020204" pitchFamily="34" charset="0"/>
              </a:rPr>
              <a:t>References must be in author alphabetical order following the Harvard referencing system. Referencing needs 1.0 line spacing. The style should follow these guidelines:</a:t>
            </a:r>
          </a:p>
          <a:p>
            <a:endParaRPr lang="en-GB" sz="2800" kern="100" dirty="0">
              <a:effectLst/>
              <a:latin typeface="Arial" panose="020B0604020202020204" pitchFamily="34" charset="0"/>
              <a:ea typeface="Malgun Gothic" panose="020B0503020000020004" pitchFamily="34" charset="-127"/>
              <a:cs typeface="Arial" panose="020B0604020202020204" pitchFamily="34" charset="0"/>
            </a:endParaRPr>
          </a:p>
          <a:p>
            <a:pPr marL="457200" indent="-457200"/>
            <a:r>
              <a:rPr lang="en-US" sz="2800" kern="100" dirty="0">
                <a:effectLst/>
                <a:latin typeface="Arial" panose="020B0604020202020204" pitchFamily="34" charset="0"/>
                <a:ea typeface="Malgun Gothic" panose="020B0503020000020004" pitchFamily="34" charset="-127"/>
                <a:cs typeface="Arial" panose="020B0604020202020204" pitchFamily="34" charset="0"/>
              </a:rPr>
              <a:t>Last name, initials. (Year published). </a:t>
            </a:r>
            <a:r>
              <a:rPr lang="en-US" sz="2800" i="1" kern="100" dirty="0">
                <a:effectLst/>
                <a:latin typeface="Arial" panose="020B0604020202020204" pitchFamily="34" charset="0"/>
                <a:ea typeface="Malgun Gothic" panose="020B0503020000020004" pitchFamily="34" charset="-127"/>
                <a:cs typeface="Arial" panose="020B0604020202020204" pitchFamily="34" charset="0"/>
              </a:rPr>
              <a:t>Title</a:t>
            </a:r>
            <a:r>
              <a:rPr lang="en-US" sz="2800" kern="100" dirty="0">
                <a:effectLst/>
                <a:latin typeface="Arial" panose="020B0604020202020204" pitchFamily="34" charset="0"/>
                <a:ea typeface="Malgun Gothic" panose="020B0503020000020004" pitchFamily="34" charset="-127"/>
                <a:cs typeface="Arial" panose="020B0604020202020204" pitchFamily="34" charset="0"/>
              </a:rPr>
              <a:t>. City: Publisher, Page(s).</a:t>
            </a:r>
            <a:endParaRPr lang="en-GB" sz="2800" kern="100" dirty="0">
              <a:effectLst/>
              <a:latin typeface="Arial" panose="020B0604020202020204" pitchFamily="34" charset="0"/>
              <a:ea typeface="Malgun Gothic" panose="020B0503020000020004" pitchFamily="34" charset="-127"/>
              <a:cs typeface="Arial" panose="020B0604020202020204" pitchFamily="34" charset="0"/>
            </a:endParaRPr>
          </a:p>
          <a:p>
            <a:pPr marL="457200" indent="-457200"/>
            <a:r>
              <a:rPr lang="en-US" sz="2800" kern="100" dirty="0">
                <a:effectLst/>
                <a:latin typeface="Arial" panose="020B0604020202020204" pitchFamily="34" charset="0"/>
                <a:ea typeface="Malgun Gothic" panose="020B0503020000020004" pitchFamily="34" charset="-127"/>
                <a:cs typeface="Arial" panose="020B0604020202020204" pitchFamily="34" charset="0"/>
              </a:rPr>
              <a:t>Last name, First initial. (Year published). </a:t>
            </a:r>
            <a:r>
              <a:rPr lang="en-US" sz="2800" i="1" kern="100" dirty="0">
                <a:effectLst/>
                <a:latin typeface="Arial" panose="020B0604020202020204" pitchFamily="34" charset="0"/>
                <a:ea typeface="Malgun Gothic" panose="020B0503020000020004" pitchFamily="34" charset="-127"/>
                <a:cs typeface="Arial" panose="020B0604020202020204" pitchFamily="34" charset="0"/>
              </a:rPr>
              <a:t>Title</a:t>
            </a:r>
            <a:r>
              <a:rPr lang="en-US" sz="2800" kern="100" dirty="0">
                <a:effectLst/>
                <a:latin typeface="Arial" panose="020B0604020202020204" pitchFamily="34" charset="0"/>
                <a:ea typeface="Malgun Gothic" panose="020B0503020000020004" pitchFamily="34" charset="-127"/>
                <a:cs typeface="Arial" panose="020B0604020202020204" pitchFamily="34" charset="0"/>
              </a:rPr>
              <a:t>. Edition. (Only include the edition if it is not the first edition) City published: Publisher, Page(s).</a:t>
            </a:r>
            <a:endParaRPr lang="en-GB" sz="2800" kern="100" dirty="0">
              <a:effectLst/>
              <a:latin typeface="Arial" panose="020B0604020202020204" pitchFamily="34" charset="0"/>
              <a:ea typeface="Malgun Gothic" panose="020B0503020000020004" pitchFamily="34" charset="-127"/>
              <a:cs typeface="Arial" panose="020B0604020202020204" pitchFamily="34" charset="0"/>
            </a:endParaRPr>
          </a:p>
          <a:p>
            <a:pPr marL="457200" indent="-457200"/>
            <a:r>
              <a:rPr lang="en-US" sz="2800" kern="100" dirty="0">
                <a:effectLst/>
                <a:latin typeface="Arial" panose="020B0604020202020204" pitchFamily="34" charset="0"/>
                <a:ea typeface="Malgun Gothic" panose="020B0503020000020004" pitchFamily="34" charset="-127"/>
                <a:cs typeface="Arial" panose="020B0604020202020204" pitchFamily="34" charset="0"/>
              </a:rPr>
              <a:t>Last name, First initial. (Year published). Article title. Journal, Volume (Issue), Page(s).</a:t>
            </a:r>
            <a:endParaRPr lang="en-GB" sz="2800" kern="100" dirty="0">
              <a:effectLst/>
              <a:latin typeface="Arial" panose="020B0604020202020204" pitchFamily="34" charset="0"/>
              <a:ea typeface="Malgun Gothic" panose="020B0503020000020004" pitchFamily="34" charset="-127"/>
              <a:cs typeface="Arial" panose="020B0604020202020204" pitchFamily="34" charset="0"/>
            </a:endParaRPr>
          </a:p>
          <a:p>
            <a:pPr marL="457200" indent="-457200"/>
            <a:r>
              <a:rPr lang="en-US" sz="2800" kern="100" dirty="0">
                <a:effectLst/>
                <a:latin typeface="Arial" panose="020B0604020202020204" pitchFamily="34" charset="0"/>
                <a:ea typeface="Malgun Gothic" panose="020B0503020000020004" pitchFamily="34" charset="-127"/>
                <a:cs typeface="Arial" panose="020B0604020202020204" pitchFamily="34" charset="0"/>
              </a:rPr>
              <a:t>Last name, First initial. (Year published). Article Title. Journal, [online] Volume (Issue), pages. Available at: URL [Accessed Day Month Year] (Accessed: Date Month Year).</a:t>
            </a:r>
            <a:endParaRPr lang="en-GB" sz="2800" kern="100" dirty="0">
              <a:effectLst/>
              <a:latin typeface="Arial" panose="020B0604020202020204" pitchFamily="34" charset="0"/>
              <a:ea typeface="Malgun Gothic" panose="020B0503020000020004" pitchFamily="34" charset="-127"/>
              <a:cs typeface="Arial" panose="020B0604020202020204" pitchFamily="34" charset="0"/>
            </a:endParaRPr>
          </a:p>
          <a:p>
            <a:pPr marL="434850" indent="-434850">
              <a:buFont typeface="+mj-lt"/>
              <a:buAutoNum type="arabicPeriod"/>
            </a:pPr>
            <a:endParaRPr lang="en-US" sz="3000" dirty="0">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CEB4387D-19F3-EA57-4ED9-FF0CAB404708}"/>
              </a:ext>
            </a:extLst>
          </p:cNvPr>
          <p:cNvSpPr txBox="1"/>
          <p:nvPr/>
        </p:nvSpPr>
        <p:spPr>
          <a:xfrm>
            <a:off x="15133638" y="37890733"/>
            <a:ext cx="3907429" cy="918816"/>
          </a:xfrm>
          <a:prstGeom prst="rect">
            <a:avLst/>
          </a:prstGeom>
          <a:noFill/>
        </p:spPr>
        <p:txBody>
          <a:bodyPr wrap="none" lIns="86970" tIns="43485" rIns="86970" bIns="43485" rtlCol="0">
            <a:spAutoFit/>
          </a:bodyPr>
          <a:lstStyle/>
          <a:p>
            <a:r>
              <a:rPr lang="en-US" sz="5400" b="1" dirty="0">
                <a:latin typeface="Arial" panose="020B0604020202020204" pitchFamily="34" charset="0"/>
                <a:cs typeface="Arial" panose="020B0604020202020204" pitchFamily="34" charset="0"/>
              </a:rPr>
              <a:t>References</a:t>
            </a:r>
          </a:p>
        </p:txBody>
      </p:sp>
      <p:sp>
        <p:nvSpPr>
          <p:cNvPr id="12" name="Text Box 189">
            <a:extLst>
              <a:ext uri="{FF2B5EF4-FFF2-40B4-BE49-F238E27FC236}">
                <a16:creationId xmlns:a16="http://schemas.microsoft.com/office/drawing/2014/main" id="{E9E77E28-3086-062D-3E8C-08E5F535AB00}"/>
              </a:ext>
            </a:extLst>
          </p:cNvPr>
          <p:cNvSpPr txBox="1">
            <a:spLocks noChangeArrowheads="1"/>
          </p:cNvSpPr>
          <p:nvPr/>
        </p:nvSpPr>
        <p:spPr bwMode="auto">
          <a:xfrm>
            <a:off x="1681515" y="7132373"/>
            <a:ext cx="8407576" cy="8661244"/>
          </a:xfrm>
          <a:prstGeom prst="rect">
            <a:avLst/>
          </a:prstGeom>
          <a:solidFill>
            <a:schemeClr val="bg1"/>
          </a:solidFill>
          <a:ln w="12700">
            <a:solidFill>
              <a:schemeClr val="accent1">
                <a:lumMod val="75000"/>
              </a:schemeClr>
            </a:solidFill>
          </a:ln>
          <a:effectLst/>
        </p:spPr>
        <p:txBody>
          <a:bodyPr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Arial" panose="020B0604020202020204" pitchFamily="34" charset="0"/>
                <a:cs typeface="Arial" panose="020B0604020202020204" pitchFamily="34" charset="0"/>
              </a:rPr>
              <a:t>Click here to insert your Abstract text. Type it in or copy and paste from your Word document or other source.</a:t>
            </a:r>
          </a:p>
          <a:p>
            <a:pPr eaLnBrk="1" hangingPunct="1"/>
            <a:endParaRPr lang="en-US" sz="3000" dirty="0">
              <a:latin typeface="Arial" panose="020B0604020202020204" pitchFamily="34" charset="0"/>
              <a:cs typeface="Arial" panose="020B0604020202020204" pitchFamily="34" charset="0"/>
            </a:endParaRPr>
          </a:p>
          <a:p>
            <a:pPr eaLnBrk="1" hangingPunct="1"/>
            <a:r>
              <a:rPr lang="en-US" sz="3000" dirty="0">
                <a:latin typeface="Arial" panose="020B0604020202020204" pitchFamily="34" charset="0"/>
                <a:cs typeface="Arial" panose="020B0604020202020204" pitchFamily="34" charset="0"/>
              </a:rPr>
              <a:t>This text box will automatically re-size to your text. To turn off that feature, right-click inside this box, go to </a:t>
            </a:r>
            <a:r>
              <a:rPr lang="en-US" sz="3000" b="1" dirty="0">
                <a:latin typeface="Arial" panose="020B0604020202020204" pitchFamily="34" charset="0"/>
                <a:cs typeface="Arial" panose="020B0604020202020204" pitchFamily="34" charset="0"/>
              </a:rPr>
              <a:t>Format Shape, Text Box, Autofit</a:t>
            </a:r>
            <a:r>
              <a:rPr lang="en-US" sz="3000" dirty="0">
                <a:latin typeface="Arial" panose="020B0604020202020204" pitchFamily="34" charset="0"/>
                <a:cs typeface="Arial" panose="020B0604020202020204" pitchFamily="34" charset="0"/>
              </a:rPr>
              <a:t>, and select the “Do Not Autofit” radio button.</a:t>
            </a:r>
          </a:p>
          <a:p>
            <a:pPr eaLnBrk="1" hangingPunct="1"/>
            <a:endParaRPr lang="en-US" sz="3000" dirty="0">
              <a:latin typeface="Arial" panose="020B0604020202020204" pitchFamily="34" charset="0"/>
              <a:cs typeface="Arial" panose="020B0604020202020204" pitchFamily="34" charset="0"/>
            </a:endParaRPr>
          </a:p>
          <a:p>
            <a:pPr eaLnBrk="1" hangingPunct="1"/>
            <a:r>
              <a:rPr lang="en-US" sz="3000" dirty="0">
                <a:latin typeface="Arial" panose="020B0604020202020204" pitchFamily="34" charset="0"/>
                <a:cs typeface="Arial" panose="020B0604020202020204" pitchFamily="34" charset="0"/>
              </a:rPr>
              <a:t>To change the font style of this text box, Click on the border once to highlight the entire text box, then select a different font or font size that suits you. This text is Arial 30pt and is easily read up to 4 feet away on an A0 poster.</a:t>
            </a:r>
          </a:p>
          <a:p>
            <a:pPr eaLnBrk="1" hangingPunct="1"/>
            <a:endParaRPr lang="en-US" sz="3000" dirty="0">
              <a:latin typeface="Arial" panose="020B0604020202020204" pitchFamily="34" charset="0"/>
              <a:cs typeface="Arial" panose="020B0604020202020204" pitchFamily="34" charset="0"/>
            </a:endParaRPr>
          </a:p>
          <a:p>
            <a:pPr eaLnBrk="1" hangingPunct="1"/>
            <a:r>
              <a:rPr lang="en-US" sz="3000" dirty="0">
                <a:latin typeface="Arial" panose="020B0604020202020204" pitchFamily="34" charset="0"/>
                <a:cs typeface="Arial" panose="020B0604020202020204" pitchFamily="34" charset="0"/>
              </a:rPr>
              <a:t>Zoom to 100% to preview what this will look like on your printed poster.</a:t>
            </a:r>
          </a:p>
        </p:txBody>
      </p:sp>
      <p:sp>
        <p:nvSpPr>
          <p:cNvPr id="13" name="Rectangle 12">
            <a:extLst>
              <a:ext uri="{FF2B5EF4-FFF2-40B4-BE49-F238E27FC236}">
                <a16:creationId xmlns:a16="http://schemas.microsoft.com/office/drawing/2014/main" id="{EE990992-0E6A-3393-8E17-96036907A2E6}"/>
              </a:ext>
            </a:extLst>
          </p:cNvPr>
          <p:cNvSpPr/>
          <p:nvPr/>
        </p:nvSpPr>
        <p:spPr>
          <a:xfrm>
            <a:off x="1681515" y="6240826"/>
            <a:ext cx="8407576" cy="891547"/>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en-US" sz="5400" b="1" dirty="0">
                <a:solidFill>
                  <a:schemeClr val="bg1"/>
                </a:solidFill>
                <a:latin typeface="Arial" panose="020B0604020202020204" pitchFamily="34" charset="0"/>
                <a:cs typeface="Arial" panose="020B0604020202020204" pitchFamily="34" charset="0"/>
              </a:rPr>
              <a:t>Abstract</a:t>
            </a:r>
          </a:p>
        </p:txBody>
      </p:sp>
      <p:sp>
        <p:nvSpPr>
          <p:cNvPr id="14" name="Text Box 194">
            <a:extLst>
              <a:ext uri="{FF2B5EF4-FFF2-40B4-BE49-F238E27FC236}">
                <a16:creationId xmlns:a16="http://schemas.microsoft.com/office/drawing/2014/main" id="{7FA91D31-91D7-F084-F240-C42238EAA064}"/>
              </a:ext>
            </a:extLst>
          </p:cNvPr>
          <p:cNvSpPr txBox="1">
            <a:spLocks noChangeArrowheads="1"/>
          </p:cNvSpPr>
          <p:nvPr/>
        </p:nvSpPr>
        <p:spPr bwMode="auto">
          <a:xfrm>
            <a:off x="10929850" y="17385160"/>
            <a:ext cx="8407576" cy="10969569"/>
          </a:xfrm>
          <a:prstGeom prst="rect">
            <a:avLst/>
          </a:prstGeom>
          <a:solidFill>
            <a:schemeClr val="bg1"/>
          </a:solidFill>
          <a:ln w="12700">
            <a:solidFill>
              <a:schemeClr val="accent1">
                <a:lumMod val="75000"/>
              </a:schemeClr>
            </a:solidFill>
          </a:ln>
          <a:effectLst/>
        </p:spPr>
        <p:txBody>
          <a:bodyPr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Arial" panose="020B0604020202020204" pitchFamily="34" charset="0"/>
                <a:cs typeface="Arial" panose="020B0604020202020204" pitchFamily="34" charset="0"/>
              </a:rPr>
              <a:t>Click here to insert your Results text. Type it in or copy and paste it from your Word document or other source.</a:t>
            </a:r>
          </a:p>
          <a:p>
            <a:pPr eaLnBrk="1" hangingPunct="1"/>
            <a:endParaRPr lang="en-US" sz="3000" dirty="0">
              <a:latin typeface="Arial" panose="020B0604020202020204" pitchFamily="34" charset="0"/>
              <a:cs typeface="Arial" panose="020B0604020202020204" pitchFamily="34" charset="0"/>
            </a:endParaRPr>
          </a:p>
          <a:p>
            <a:pPr eaLnBrk="1" hangingPunct="1"/>
            <a:r>
              <a:rPr lang="en-US" sz="3000" dirty="0">
                <a:latin typeface="Arial" panose="020B0604020202020204" pitchFamily="34" charset="0"/>
                <a:cs typeface="Arial" panose="020B0604020202020204" pitchFamily="34" charset="0"/>
              </a:rPr>
              <a:t>This text box will automatically re-size to your text. To turn off that feature, right -click inside this box, go to </a:t>
            </a:r>
            <a:r>
              <a:rPr lang="en-US" sz="3000" b="1" dirty="0">
                <a:latin typeface="Arial" panose="020B0604020202020204" pitchFamily="34" charset="0"/>
                <a:cs typeface="Arial" panose="020B0604020202020204" pitchFamily="34" charset="0"/>
              </a:rPr>
              <a:t>Format Shape, Text Box, Autofit</a:t>
            </a:r>
            <a:r>
              <a:rPr lang="en-US" sz="3000" dirty="0">
                <a:latin typeface="Arial" panose="020B0604020202020204" pitchFamily="34" charset="0"/>
                <a:cs typeface="Arial" panose="020B0604020202020204" pitchFamily="34" charset="0"/>
              </a:rPr>
              <a:t>, and select the “Do Not Autofit” radio button.</a:t>
            </a:r>
          </a:p>
          <a:p>
            <a:pPr eaLnBrk="1" hangingPunct="1"/>
            <a:endParaRPr lang="en-US" sz="3000" dirty="0">
              <a:latin typeface="Arial" panose="020B0604020202020204" pitchFamily="34" charset="0"/>
              <a:cs typeface="Arial" panose="020B0604020202020204" pitchFamily="34" charset="0"/>
            </a:endParaRPr>
          </a:p>
          <a:p>
            <a:pPr eaLnBrk="1" hangingPunct="1"/>
            <a:r>
              <a:rPr lang="en-US" sz="3000" dirty="0">
                <a:latin typeface="Arial" panose="020B0604020202020204" pitchFamily="34" charset="0"/>
                <a:cs typeface="Arial" panose="020B0604020202020204" pitchFamily="34" charset="0"/>
              </a:rPr>
              <a:t>To change the font style of this text box, Click on the border once to highlight the entire text box, then select a different font or font size that suits you. This text is Arial 30pt and is easily read up to 4 feet away on an A0 poster.</a:t>
            </a:r>
          </a:p>
          <a:p>
            <a:pPr eaLnBrk="1" hangingPunct="1"/>
            <a:endParaRPr lang="en-US" sz="3000" dirty="0">
              <a:latin typeface="Arial" panose="020B0604020202020204" pitchFamily="34" charset="0"/>
              <a:cs typeface="Arial" panose="020B0604020202020204" pitchFamily="34" charset="0"/>
            </a:endParaRPr>
          </a:p>
          <a:p>
            <a:pPr eaLnBrk="1" hangingPunct="1"/>
            <a:r>
              <a:rPr lang="en-US" sz="3000" dirty="0">
                <a:latin typeface="Arial" panose="020B0604020202020204" pitchFamily="34" charset="0"/>
                <a:cs typeface="Arial" panose="020B0604020202020204" pitchFamily="34" charset="0"/>
              </a:rPr>
              <a:t>Zoom out to 100% to preview what this will look like on your printed poster.</a:t>
            </a:r>
          </a:p>
          <a:p>
            <a:pPr eaLnBrk="1" hangingPunct="1"/>
            <a:endParaRPr lang="en-US" sz="3000" dirty="0">
              <a:latin typeface="Arial" panose="020B0604020202020204" pitchFamily="34" charset="0"/>
              <a:cs typeface="Arial" panose="020B0604020202020204" pitchFamily="34" charset="0"/>
            </a:endParaRPr>
          </a:p>
          <a:p>
            <a:pPr eaLnBrk="1" hangingPunct="1"/>
            <a:r>
              <a:rPr lang="en-US" sz="3000" dirty="0">
                <a:latin typeface="Arial" panose="020B0604020202020204" pitchFamily="34" charset="0"/>
                <a:cs typeface="Arial" panose="020B0604020202020204" pitchFamily="34" charset="0"/>
              </a:rPr>
              <a:t>Speaking of Results, yours will look better if you remember to run a spell-check on your poster! After you’ve added your content , click on </a:t>
            </a:r>
            <a:r>
              <a:rPr lang="en-US" sz="3000" b="1" dirty="0">
                <a:latin typeface="Arial" panose="020B0604020202020204" pitchFamily="34" charset="0"/>
                <a:cs typeface="Arial" panose="020B0604020202020204" pitchFamily="34" charset="0"/>
              </a:rPr>
              <a:t>Review</a:t>
            </a:r>
            <a:r>
              <a:rPr lang="en-US" sz="3000" dirty="0">
                <a:latin typeface="Arial" panose="020B0604020202020204" pitchFamily="34" charset="0"/>
                <a:cs typeface="Arial" panose="020B0604020202020204" pitchFamily="34" charset="0"/>
              </a:rPr>
              <a:t>, </a:t>
            </a:r>
            <a:r>
              <a:rPr lang="en-US" sz="3000" b="1" dirty="0">
                <a:latin typeface="Arial" panose="020B0604020202020204" pitchFamily="34" charset="0"/>
                <a:cs typeface="Arial" panose="020B0604020202020204" pitchFamily="34" charset="0"/>
              </a:rPr>
              <a:t>Spelling</a:t>
            </a:r>
            <a:r>
              <a:rPr lang="en-US" sz="3000" dirty="0">
                <a:latin typeface="Arial" panose="020B0604020202020204" pitchFamily="34" charset="0"/>
                <a:cs typeface="Arial" panose="020B0604020202020204" pitchFamily="34" charset="0"/>
              </a:rPr>
              <a:t>, or press F7.</a:t>
            </a:r>
          </a:p>
        </p:txBody>
      </p:sp>
      <p:sp>
        <p:nvSpPr>
          <p:cNvPr id="15" name="Rectangle 14">
            <a:extLst>
              <a:ext uri="{FF2B5EF4-FFF2-40B4-BE49-F238E27FC236}">
                <a16:creationId xmlns:a16="http://schemas.microsoft.com/office/drawing/2014/main" id="{B004C3F1-79C3-B63A-B971-E67E7DBE65EC}"/>
              </a:ext>
            </a:extLst>
          </p:cNvPr>
          <p:cNvSpPr/>
          <p:nvPr/>
        </p:nvSpPr>
        <p:spPr>
          <a:xfrm>
            <a:off x="1681515" y="16493613"/>
            <a:ext cx="8407576" cy="891547"/>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en-US" sz="5400" b="1" dirty="0">
                <a:solidFill>
                  <a:schemeClr val="bg1"/>
                </a:solidFill>
                <a:latin typeface="Arial" panose="020B0604020202020204" pitchFamily="34" charset="0"/>
                <a:cs typeface="Arial" panose="020B0604020202020204" pitchFamily="34" charset="0"/>
              </a:rPr>
              <a:t>Introduction</a:t>
            </a:r>
          </a:p>
        </p:txBody>
      </p:sp>
      <p:sp>
        <p:nvSpPr>
          <p:cNvPr id="16" name="Text Box 192">
            <a:extLst>
              <a:ext uri="{FF2B5EF4-FFF2-40B4-BE49-F238E27FC236}">
                <a16:creationId xmlns:a16="http://schemas.microsoft.com/office/drawing/2014/main" id="{2886FA94-4E80-5C22-8819-B84C0A89C164}"/>
              </a:ext>
            </a:extLst>
          </p:cNvPr>
          <p:cNvSpPr txBox="1">
            <a:spLocks noChangeArrowheads="1"/>
          </p:cNvSpPr>
          <p:nvPr/>
        </p:nvSpPr>
        <p:spPr bwMode="auto">
          <a:xfrm>
            <a:off x="10929850" y="7132373"/>
            <a:ext cx="8407576" cy="8661244"/>
          </a:xfrm>
          <a:prstGeom prst="rect">
            <a:avLst/>
          </a:prstGeom>
          <a:solidFill>
            <a:schemeClr val="bg1"/>
          </a:solidFill>
          <a:ln w="12700">
            <a:solidFill>
              <a:schemeClr val="accent1">
                <a:lumMod val="75000"/>
              </a:schemeClr>
            </a:solidFill>
          </a:ln>
          <a:effectLst/>
        </p:spPr>
        <p:txBody>
          <a:bodyPr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marL="457200" indent="-457200" algn="l">
              <a:buFont typeface="Arial" panose="020B0604020202020204" pitchFamily="34" charset="0"/>
              <a:buChar char="•"/>
            </a:pPr>
            <a:r>
              <a:rPr lang="en-GB" sz="3000" b="0" i="0" u="none" strike="noStrike" dirty="0">
                <a:solidFill>
                  <a:srgbClr val="000000"/>
                </a:solidFill>
                <a:effectLst/>
                <a:latin typeface="Arial" panose="020B0604020202020204" pitchFamily="34" charset="0"/>
                <a:cs typeface="Arial" panose="020B0604020202020204" pitchFamily="34" charset="0"/>
              </a:rPr>
              <a:t>The poster layout must be landscape, A0 format (84cm height, 119cm width)</a:t>
            </a:r>
          </a:p>
          <a:p>
            <a:pPr marL="457200" indent="-457200" algn="l">
              <a:buFont typeface="Arial" panose="020B0604020202020204" pitchFamily="34" charset="0"/>
              <a:buChar char="•"/>
            </a:pPr>
            <a:r>
              <a:rPr lang="en-GB" sz="3000" b="0" i="0" u="none" strike="noStrike" dirty="0">
                <a:solidFill>
                  <a:srgbClr val="000000"/>
                </a:solidFill>
                <a:effectLst/>
                <a:latin typeface="Arial" panose="020B0604020202020204" pitchFamily="34" charset="0"/>
                <a:cs typeface="Arial" panose="020B0604020202020204" pitchFamily="34" charset="0"/>
              </a:rPr>
              <a:t>Submit as a PDF file</a:t>
            </a:r>
          </a:p>
          <a:p>
            <a:pPr marL="457200" indent="-457200" algn="l">
              <a:buFont typeface="Arial" panose="020B0604020202020204" pitchFamily="34" charset="0"/>
              <a:buChar char="•"/>
            </a:pPr>
            <a:r>
              <a:rPr lang="en-GB" sz="3000" b="0" i="0" u="none" strike="noStrike" dirty="0">
                <a:solidFill>
                  <a:srgbClr val="000000"/>
                </a:solidFill>
                <a:effectLst/>
                <a:latin typeface="Arial" panose="020B0604020202020204" pitchFamily="34" charset="0"/>
                <a:cs typeface="Arial" panose="020B0604020202020204" pitchFamily="34" charset="0"/>
              </a:rPr>
              <a:t>By definition, a poster is a single sheet/window/page</a:t>
            </a:r>
          </a:p>
          <a:p>
            <a:pPr marL="457200" indent="-457200" algn="l">
              <a:buFont typeface="Arial" panose="020B0604020202020204" pitchFamily="34" charset="0"/>
              <a:buChar char="•"/>
            </a:pPr>
            <a:r>
              <a:rPr lang="en-GB" sz="3000" b="0" i="0" u="none" strike="noStrike" dirty="0">
                <a:solidFill>
                  <a:srgbClr val="000000"/>
                </a:solidFill>
                <a:effectLst/>
                <a:latin typeface="Arial" panose="020B0604020202020204" pitchFamily="34" charset="0"/>
                <a:cs typeface="Arial" panose="020B0604020202020204" pitchFamily="34" charset="0"/>
              </a:rPr>
              <a:t>The poster will be made available digitally, so ensure that it is scalable and visible on various devices</a:t>
            </a:r>
          </a:p>
          <a:p>
            <a:pPr marL="457200" indent="-457200" algn="l">
              <a:buFont typeface="Arial" panose="020B0604020202020204" pitchFamily="34" charset="0"/>
              <a:buChar char="•"/>
            </a:pPr>
            <a:r>
              <a:rPr lang="en-GB" sz="3000" b="0" i="0" u="none" strike="noStrike" dirty="0">
                <a:solidFill>
                  <a:srgbClr val="000000"/>
                </a:solidFill>
                <a:effectLst/>
                <a:latin typeface="Arial" panose="020B0604020202020204" pitchFamily="34" charset="0"/>
                <a:cs typeface="Arial" panose="020B0604020202020204" pitchFamily="34" charset="0"/>
              </a:rPr>
              <a:t>The conference organiser will print the poster; therefore the digital submissions must be available in an accessible format</a:t>
            </a:r>
          </a:p>
          <a:p>
            <a:pPr marL="457200" indent="-457200" algn="l">
              <a:buFont typeface="Arial" panose="020B0604020202020204" pitchFamily="34" charset="0"/>
              <a:buChar char="•"/>
            </a:pPr>
            <a:r>
              <a:rPr lang="en-GB" sz="3000" b="0" i="0" u="none" strike="noStrike" dirty="0">
                <a:solidFill>
                  <a:srgbClr val="000000"/>
                </a:solidFill>
                <a:effectLst/>
                <a:latin typeface="Arial" panose="020B0604020202020204" pitchFamily="34" charset="0"/>
                <a:cs typeface="Arial" panose="020B0604020202020204" pitchFamily="34" charset="0"/>
              </a:rPr>
              <a:t>Include the title, author(s) names, institution on the poster</a:t>
            </a:r>
          </a:p>
          <a:p>
            <a:pPr marL="457200" indent="-457200" algn="l">
              <a:buFont typeface="Arial" panose="020B0604020202020204" pitchFamily="34" charset="0"/>
              <a:buChar char="•"/>
            </a:pPr>
            <a:r>
              <a:rPr lang="en-GB" sz="3000" b="0" i="0" u="none" strike="noStrike" dirty="0">
                <a:solidFill>
                  <a:srgbClr val="000000"/>
                </a:solidFill>
                <a:effectLst/>
                <a:latin typeface="Arial" panose="020B0604020202020204" pitchFamily="34" charset="0"/>
                <a:cs typeface="Arial" panose="020B0604020202020204" pitchFamily="34" charset="0"/>
              </a:rPr>
              <a:t>The word count within the poster should be 300-500 words</a:t>
            </a:r>
          </a:p>
          <a:p>
            <a:pPr marL="457200" indent="-457200" algn="l">
              <a:buFont typeface="Arial" panose="020B0604020202020204" pitchFamily="34" charset="0"/>
              <a:buChar char="•"/>
            </a:pPr>
            <a:endParaRPr lang="en-GB" sz="3000" dirty="0">
              <a:solidFill>
                <a:srgbClr val="000000"/>
              </a:solidFill>
              <a:latin typeface="Arial" panose="020B0604020202020204" pitchFamily="34" charset="0"/>
              <a:cs typeface="Arial" panose="020B0604020202020204" pitchFamily="34" charset="0"/>
            </a:endParaRPr>
          </a:p>
          <a:p>
            <a:pPr marL="457200" indent="-457200" algn="l">
              <a:buFont typeface="Arial" panose="020B0604020202020204" pitchFamily="34" charset="0"/>
              <a:buChar char="•"/>
            </a:pPr>
            <a:endParaRPr lang="en-GB" sz="3000" b="0" i="0" u="none" strike="noStrike" dirty="0">
              <a:solidFill>
                <a:srgbClr val="000000"/>
              </a:solidFill>
              <a:effectLst/>
              <a:latin typeface="Arial" panose="020B0604020202020204" pitchFamily="34" charset="0"/>
              <a:cs typeface="Arial" panose="020B0604020202020204" pitchFamily="34" charset="0"/>
            </a:endParaRPr>
          </a:p>
          <a:p>
            <a:pPr marL="457200" indent="-457200" algn="l">
              <a:buFont typeface="Arial" panose="020B0604020202020204" pitchFamily="34" charset="0"/>
              <a:buChar char="•"/>
            </a:pPr>
            <a:endParaRPr lang="en-GB" sz="3000" dirty="0">
              <a:solidFill>
                <a:srgbClr val="000000"/>
              </a:solidFill>
              <a:latin typeface="Arial" panose="020B0604020202020204" pitchFamily="34" charset="0"/>
              <a:cs typeface="Arial" panose="020B0604020202020204" pitchFamily="34" charset="0"/>
            </a:endParaRPr>
          </a:p>
        </p:txBody>
      </p:sp>
      <p:sp>
        <p:nvSpPr>
          <p:cNvPr id="17" name="Rectangle 16">
            <a:extLst>
              <a:ext uri="{FF2B5EF4-FFF2-40B4-BE49-F238E27FC236}">
                <a16:creationId xmlns:a16="http://schemas.microsoft.com/office/drawing/2014/main" id="{1F54BC55-8DC2-1DFA-A5D9-79BE3A70AC89}"/>
              </a:ext>
            </a:extLst>
          </p:cNvPr>
          <p:cNvSpPr/>
          <p:nvPr/>
        </p:nvSpPr>
        <p:spPr>
          <a:xfrm>
            <a:off x="10929850" y="6240826"/>
            <a:ext cx="8407576" cy="89154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en-US" sz="5400" b="1" dirty="0">
                <a:solidFill>
                  <a:schemeClr val="bg1"/>
                </a:solidFill>
                <a:latin typeface="Arial" panose="020B0604020202020204" pitchFamily="34" charset="0"/>
                <a:cs typeface="Arial" panose="020B0604020202020204" pitchFamily="34" charset="0"/>
              </a:rPr>
              <a:t>Methods and Materials</a:t>
            </a:r>
          </a:p>
        </p:txBody>
      </p:sp>
      <p:sp>
        <p:nvSpPr>
          <p:cNvPr id="18" name="Text Box 191">
            <a:extLst>
              <a:ext uri="{FF2B5EF4-FFF2-40B4-BE49-F238E27FC236}">
                <a16:creationId xmlns:a16="http://schemas.microsoft.com/office/drawing/2014/main" id="{B1939CF8-3F1F-FDFD-03F5-3BED9EDF4777}"/>
              </a:ext>
            </a:extLst>
          </p:cNvPr>
          <p:cNvSpPr txBox="1">
            <a:spLocks noChangeArrowheads="1"/>
          </p:cNvSpPr>
          <p:nvPr/>
        </p:nvSpPr>
        <p:spPr bwMode="auto">
          <a:xfrm>
            <a:off x="20178184" y="17385160"/>
            <a:ext cx="8407576" cy="8199580"/>
          </a:xfrm>
          <a:prstGeom prst="rect">
            <a:avLst/>
          </a:prstGeom>
          <a:solidFill>
            <a:schemeClr val="bg1"/>
          </a:solidFill>
          <a:ln w="12700">
            <a:solidFill>
              <a:schemeClr val="accent1">
                <a:lumMod val="75000"/>
              </a:schemeClr>
            </a:solidFill>
          </a:ln>
          <a:effectLst/>
        </p:spPr>
        <p:txBody>
          <a:bodyPr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Arial" panose="020B0604020202020204" pitchFamily="34" charset="0"/>
                <a:cs typeface="Arial" panose="020B0604020202020204" pitchFamily="34" charset="0"/>
              </a:rPr>
              <a:t>Click here to insert your Discussion text. Type it in or copy and paste it from your Word document or other source.</a:t>
            </a:r>
          </a:p>
          <a:p>
            <a:pPr eaLnBrk="1" hangingPunct="1"/>
            <a:endParaRPr lang="en-US" sz="3000" dirty="0">
              <a:latin typeface="Arial" panose="020B0604020202020204" pitchFamily="34" charset="0"/>
              <a:cs typeface="Arial" panose="020B0604020202020204" pitchFamily="34" charset="0"/>
            </a:endParaRPr>
          </a:p>
          <a:p>
            <a:pPr eaLnBrk="1" hangingPunct="1"/>
            <a:r>
              <a:rPr lang="en-US" sz="3000" dirty="0">
                <a:latin typeface="Arial" panose="020B0604020202020204" pitchFamily="34" charset="0"/>
                <a:cs typeface="Arial" panose="020B0604020202020204" pitchFamily="34" charset="0"/>
              </a:rPr>
              <a:t>This text box will automatically re-size your text. To turn off that feature, right-click inside this box, go to </a:t>
            </a:r>
            <a:r>
              <a:rPr lang="en-US" sz="3000" b="1" dirty="0">
                <a:latin typeface="Arial" panose="020B0604020202020204" pitchFamily="34" charset="0"/>
                <a:cs typeface="Arial" panose="020B0604020202020204" pitchFamily="34" charset="0"/>
              </a:rPr>
              <a:t>Format Shape, Text Box, Autofit</a:t>
            </a:r>
            <a:r>
              <a:rPr lang="en-US" sz="3000" dirty="0">
                <a:latin typeface="Arial" panose="020B0604020202020204" pitchFamily="34" charset="0"/>
                <a:cs typeface="Arial" panose="020B0604020202020204" pitchFamily="34" charset="0"/>
              </a:rPr>
              <a:t>, and select the “Do Not Autofit” radio button.</a:t>
            </a:r>
          </a:p>
          <a:p>
            <a:pPr eaLnBrk="1" hangingPunct="1"/>
            <a:endParaRPr lang="en-US" sz="3000" dirty="0">
              <a:latin typeface="Arial" panose="020B0604020202020204" pitchFamily="34" charset="0"/>
              <a:cs typeface="Arial" panose="020B0604020202020204" pitchFamily="34" charset="0"/>
            </a:endParaRPr>
          </a:p>
          <a:p>
            <a:pPr eaLnBrk="1" hangingPunct="1"/>
            <a:r>
              <a:rPr lang="en-US" sz="3000" dirty="0">
                <a:latin typeface="Arial" panose="020B0604020202020204" pitchFamily="34" charset="0"/>
                <a:cs typeface="Arial" panose="020B0604020202020204" pitchFamily="34" charset="0"/>
              </a:rPr>
              <a:t>To change the font style of this text box, Click on the border once to highlight the entire text box, then select a different font or font size that suits you. This text is Arial 30pt and is easily read up to 4 feet away on an A0 poster.</a:t>
            </a:r>
          </a:p>
          <a:p>
            <a:pPr eaLnBrk="1" hangingPunct="1"/>
            <a:endParaRPr lang="en-US" sz="3000" dirty="0">
              <a:latin typeface="Arial" panose="020B0604020202020204" pitchFamily="34" charset="0"/>
              <a:cs typeface="Arial" panose="020B0604020202020204" pitchFamily="34" charset="0"/>
            </a:endParaRPr>
          </a:p>
          <a:p>
            <a:pPr eaLnBrk="1" hangingPunct="1"/>
            <a:r>
              <a:rPr lang="en-US" sz="3000" dirty="0">
                <a:latin typeface="Arial" panose="020B0604020202020204" pitchFamily="34" charset="0"/>
                <a:cs typeface="Arial" panose="020B0604020202020204" pitchFamily="34" charset="0"/>
              </a:rPr>
              <a:t>Zoom to 100% to preview what this will look like on your printed poster.</a:t>
            </a:r>
          </a:p>
        </p:txBody>
      </p:sp>
      <p:sp>
        <p:nvSpPr>
          <p:cNvPr id="19" name="Rectangle 18">
            <a:extLst>
              <a:ext uri="{FF2B5EF4-FFF2-40B4-BE49-F238E27FC236}">
                <a16:creationId xmlns:a16="http://schemas.microsoft.com/office/drawing/2014/main" id="{0CD93124-F579-7387-5432-3F697B776699}"/>
              </a:ext>
            </a:extLst>
          </p:cNvPr>
          <p:cNvSpPr/>
          <p:nvPr/>
        </p:nvSpPr>
        <p:spPr>
          <a:xfrm>
            <a:off x="20178184" y="16493613"/>
            <a:ext cx="8407576" cy="891547"/>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en-US" sz="5400" b="1" dirty="0">
                <a:solidFill>
                  <a:schemeClr val="bg1"/>
                </a:solidFill>
                <a:latin typeface="Arial" panose="020B0604020202020204" pitchFamily="34" charset="0"/>
                <a:cs typeface="Arial" panose="020B0604020202020204" pitchFamily="34" charset="0"/>
              </a:rPr>
              <a:t>Discussion</a:t>
            </a:r>
          </a:p>
        </p:txBody>
      </p:sp>
      <p:sp>
        <p:nvSpPr>
          <p:cNvPr id="20" name="Text Box 193">
            <a:extLst>
              <a:ext uri="{FF2B5EF4-FFF2-40B4-BE49-F238E27FC236}">
                <a16:creationId xmlns:a16="http://schemas.microsoft.com/office/drawing/2014/main" id="{B9E0F91A-FDB5-21DA-6631-304758F9E0EB}"/>
              </a:ext>
            </a:extLst>
          </p:cNvPr>
          <p:cNvSpPr txBox="1">
            <a:spLocks noChangeArrowheads="1"/>
          </p:cNvSpPr>
          <p:nvPr/>
        </p:nvSpPr>
        <p:spPr bwMode="auto">
          <a:xfrm>
            <a:off x="20178184" y="27637946"/>
            <a:ext cx="8407576" cy="8919777"/>
          </a:xfrm>
          <a:prstGeom prst="rect">
            <a:avLst/>
          </a:prstGeom>
          <a:solidFill>
            <a:schemeClr val="bg1"/>
          </a:solidFill>
          <a:ln w="12700">
            <a:solidFill>
              <a:schemeClr val="accent1">
                <a:lumMod val="75000"/>
              </a:schemeClr>
            </a:solidFill>
          </a:ln>
          <a:effectLst/>
        </p:spPr>
        <p:txBody>
          <a:bodyPr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Arial" panose="020B0604020202020204" pitchFamily="34" charset="0"/>
                <a:cs typeface="Arial" panose="020B0604020202020204" pitchFamily="34" charset="0"/>
              </a:rPr>
              <a:t>Click here to insert your Conclusions text. Type it in or copy and paste it from your Word document or other source.</a:t>
            </a:r>
          </a:p>
          <a:p>
            <a:pPr algn="just" eaLnBrk="1" hangingPunct="1"/>
            <a:endParaRPr lang="en-US" altLang="en-US" sz="3000" b="1" dirty="0">
              <a:solidFill>
                <a:srgbClr val="000000"/>
              </a:solidFill>
              <a:latin typeface="Arial" panose="020B0604020202020204" pitchFamily="34" charset="0"/>
              <a:cs typeface="Arial" panose="020B0604020202020204" pitchFamily="34" charset="0"/>
            </a:endParaRPr>
          </a:p>
          <a:p>
            <a:pPr algn="just" eaLnBrk="1" hangingPunct="1"/>
            <a:r>
              <a:rPr lang="en-US" altLang="en-US" sz="3000" b="1" dirty="0">
                <a:solidFill>
                  <a:srgbClr val="000000"/>
                </a:solidFill>
                <a:latin typeface="Arial" panose="020B0604020202020204" pitchFamily="34" charset="0"/>
                <a:cs typeface="Arial" panose="020B0604020202020204" pitchFamily="34" charset="0"/>
              </a:rPr>
              <a:t>Further information</a:t>
            </a:r>
          </a:p>
          <a:p>
            <a:pPr eaLnBrk="1" hangingPunct="1">
              <a:spcBef>
                <a:spcPct val="10000"/>
              </a:spcBef>
            </a:pPr>
            <a:r>
              <a:rPr lang="en-US" altLang="en-US" sz="3000" dirty="0">
                <a:solidFill>
                  <a:srgbClr val="000000"/>
                </a:solidFill>
                <a:latin typeface="Arial" panose="020B0604020202020204" pitchFamily="34" charset="0"/>
                <a:cs typeface="Arial" panose="020B0604020202020204" pitchFamily="34" charset="0"/>
              </a:rPr>
              <a:t>Please </a:t>
            </a:r>
            <a:r>
              <a:rPr lang="en-US" altLang="en-US" sz="3000" b="1" dirty="0">
                <a:latin typeface="Arial" panose="020B0604020202020204" pitchFamily="34" charset="0"/>
                <a:cs typeface="Arial" panose="020B0604020202020204" pitchFamily="34" charset="0"/>
              </a:rPr>
              <a:t>see </a:t>
            </a:r>
            <a:r>
              <a:rPr lang="en-US" altLang="en-US" sz="3000" dirty="0">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LCF IFFTI 2025</a:t>
            </a:r>
            <a:r>
              <a:rPr lang="en-US" altLang="en-US" sz="3000" dirty="0">
                <a:latin typeface="Arial" panose="020B0604020202020204" pitchFamily="34" charset="0"/>
                <a:cs typeface="Arial" panose="020B0604020202020204" pitchFamily="34" charset="0"/>
              </a:rPr>
              <a:t> for more information on the Poster. Please email </a:t>
            </a:r>
            <a:r>
              <a:rPr lang="en-US" altLang="en-US" sz="3000" u="sng" dirty="0" err="1">
                <a:latin typeface="Arial" panose="020B0604020202020204" pitchFamily="34" charset="0"/>
                <a:cs typeface="Arial" panose="020B0604020202020204" pitchFamily="34" charset="0"/>
              </a:rPr>
              <a:t>iffti@fashion.arts.ac.uk</a:t>
            </a:r>
            <a:r>
              <a:rPr lang="en-US" altLang="en-US" sz="3000" u="sng" dirty="0">
                <a:solidFill>
                  <a:srgbClr val="000000"/>
                </a:solidFill>
                <a:latin typeface="Arial" panose="020B0604020202020204" pitchFamily="34" charset="0"/>
                <a:cs typeface="Arial" panose="020B0604020202020204" pitchFamily="34" charset="0"/>
              </a:rPr>
              <a:t> </a:t>
            </a:r>
            <a:r>
              <a:rPr lang="en-US" altLang="en-US" sz="3000" dirty="0">
                <a:solidFill>
                  <a:srgbClr val="000000"/>
                </a:solidFill>
                <a:latin typeface="Arial" panose="020B0604020202020204" pitchFamily="34" charset="0"/>
                <a:cs typeface="Arial" panose="020B0604020202020204" pitchFamily="34" charset="0"/>
              </a:rPr>
              <a:t>if you have a question.</a:t>
            </a:r>
          </a:p>
          <a:p>
            <a:pPr eaLnBrk="1" hangingPunct="1">
              <a:spcBef>
                <a:spcPct val="10000"/>
              </a:spcBef>
            </a:pPr>
            <a:endParaRPr lang="en-US" altLang="en-US" sz="2800" dirty="0">
              <a:solidFill>
                <a:srgbClr val="000000"/>
              </a:solidFill>
              <a:latin typeface="+mn-lt"/>
            </a:endParaRPr>
          </a:p>
          <a:p>
            <a:pPr eaLnBrk="1" hangingPunct="1">
              <a:spcBef>
                <a:spcPct val="10000"/>
              </a:spcBef>
            </a:pPr>
            <a:endParaRPr lang="en-US" altLang="en-US" sz="2800" dirty="0">
              <a:solidFill>
                <a:srgbClr val="000000"/>
              </a:solidFill>
              <a:latin typeface="+mn-lt"/>
            </a:endParaRPr>
          </a:p>
          <a:p>
            <a:pPr eaLnBrk="1" hangingPunct="1">
              <a:spcBef>
                <a:spcPct val="10000"/>
              </a:spcBef>
            </a:pPr>
            <a:endParaRPr lang="en-US" altLang="en-US" sz="2800" dirty="0">
              <a:solidFill>
                <a:srgbClr val="000000"/>
              </a:solidFill>
              <a:latin typeface="+mn-lt"/>
            </a:endParaRPr>
          </a:p>
          <a:p>
            <a:pPr eaLnBrk="1" hangingPunct="1">
              <a:spcBef>
                <a:spcPct val="10000"/>
              </a:spcBef>
            </a:pPr>
            <a:endParaRPr lang="en-US" altLang="en-US" sz="2800" dirty="0">
              <a:solidFill>
                <a:srgbClr val="000000"/>
              </a:solidFill>
              <a:latin typeface="+mn-lt"/>
            </a:endParaRPr>
          </a:p>
          <a:p>
            <a:pPr eaLnBrk="1" hangingPunct="1">
              <a:spcBef>
                <a:spcPct val="10000"/>
              </a:spcBef>
            </a:pPr>
            <a:endParaRPr lang="en-US" altLang="en-US" sz="2800" dirty="0">
              <a:solidFill>
                <a:srgbClr val="000000"/>
              </a:solidFill>
              <a:latin typeface="+mn-lt"/>
            </a:endParaRPr>
          </a:p>
          <a:p>
            <a:pPr eaLnBrk="1" hangingPunct="1">
              <a:spcBef>
                <a:spcPct val="10000"/>
              </a:spcBef>
            </a:pPr>
            <a:endParaRPr lang="en-US" altLang="en-US" sz="2800" dirty="0">
              <a:solidFill>
                <a:srgbClr val="000000"/>
              </a:solidFill>
              <a:latin typeface="+mn-lt"/>
            </a:endParaRPr>
          </a:p>
          <a:p>
            <a:pPr eaLnBrk="1" hangingPunct="1">
              <a:spcBef>
                <a:spcPct val="10000"/>
              </a:spcBef>
            </a:pPr>
            <a:endParaRPr lang="en-US" altLang="en-US" sz="2800" dirty="0">
              <a:solidFill>
                <a:srgbClr val="000000"/>
              </a:solidFill>
              <a:latin typeface="+mn-lt"/>
            </a:endParaRPr>
          </a:p>
          <a:p>
            <a:pPr eaLnBrk="1" hangingPunct="1">
              <a:spcBef>
                <a:spcPct val="10000"/>
              </a:spcBef>
            </a:pPr>
            <a:endParaRPr lang="en-US" altLang="en-US" sz="2800" dirty="0">
              <a:solidFill>
                <a:srgbClr val="000000"/>
              </a:solidFill>
              <a:latin typeface="+mn-lt"/>
            </a:endParaRPr>
          </a:p>
          <a:p>
            <a:pPr eaLnBrk="1" hangingPunct="1">
              <a:spcBef>
                <a:spcPct val="10000"/>
              </a:spcBef>
            </a:pPr>
            <a:endParaRPr lang="en-US" altLang="en-US" sz="2800" dirty="0">
              <a:solidFill>
                <a:srgbClr val="000000"/>
              </a:solidFill>
              <a:latin typeface="+mn-lt"/>
            </a:endParaRPr>
          </a:p>
          <a:p>
            <a:pPr eaLnBrk="1" hangingPunct="1">
              <a:spcBef>
                <a:spcPct val="10000"/>
              </a:spcBef>
            </a:pPr>
            <a:endParaRPr lang="en-US" altLang="en-US" sz="2800" dirty="0">
              <a:latin typeface="+mn-lt"/>
            </a:endParaRPr>
          </a:p>
        </p:txBody>
      </p:sp>
      <p:sp>
        <p:nvSpPr>
          <p:cNvPr id="21" name="Rectangle 20">
            <a:extLst>
              <a:ext uri="{FF2B5EF4-FFF2-40B4-BE49-F238E27FC236}">
                <a16:creationId xmlns:a16="http://schemas.microsoft.com/office/drawing/2014/main" id="{8AF8954B-A70D-DD74-D734-A830A36A2F4A}"/>
              </a:ext>
            </a:extLst>
          </p:cNvPr>
          <p:cNvSpPr/>
          <p:nvPr/>
        </p:nvSpPr>
        <p:spPr>
          <a:xfrm>
            <a:off x="20178184" y="26746399"/>
            <a:ext cx="8407576" cy="891547"/>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en-US" sz="5400" b="1" dirty="0">
                <a:solidFill>
                  <a:schemeClr val="bg1"/>
                </a:solidFill>
                <a:latin typeface="Arial" panose="020B0604020202020204" pitchFamily="34" charset="0"/>
                <a:cs typeface="Arial" panose="020B0604020202020204" pitchFamily="34" charset="0"/>
              </a:rPr>
              <a:t>Conclusions</a:t>
            </a:r>
          </a:p>
        </p:txBody>
      </p:sp>
      <p:graphicFrame>
        <p:nvGraphicFramePr>
          <p:cNvPr id="22" name="Content Placeholder 114" descr="Sample table with 4 columns, 7 rows." title="Sample Table">
            <a:extLst>
              <a:ext uri="{FF2B5EF4-FFF2-40B4-BE49-F238E27FC236}">
                <a16:creationId xmlns:a16="http://schemas.microsoft.com/office/drawing/2014/main" id="{599820FA-30D6-BBFB-D3C7-412C697582E1}"/>
              </a:ext>
            </a:extLst>
          </p:cNvPr>
          <p:cNvGraphicFramePr>
            <a:graphicFrameLocks/>
          </p:cNvGraphicFramePr>
          <p:nvPr>
            <p:extLst>
              <p:ext uri="{D42A27DB-BD31-4B8C-83A1-F6EECF244321}">
                <p14:modId xmlns:p14="http://schemas.microsoft.com/office/powerpoint/2010/main" val="1660139698"/>
              </p:ext>
            </p:extLst>
          </p:nvPr>
        </p:nvGraphicFramePr>
        <p:xfrm>
          <a:off x="10959350" y="29696630"/>
          <a:ext cx="8407576" cy="6463709"/>
        </p:xfrm>
        <a:graphic>
          <a:graphicData uri="http://schemas.openxmlformats.org/drawingml/2006/table">
            <a:tbl>
              <a:tblPr firstRow="1" bandRow="1">
                <a:tableStyleId>{073A0DAA-6AF3-43AB-8588-CEC1D06C72B9}</a:tableStyleId>
              </a:tblPr>
              <a:tblGrid>
                <a:gridCol w="2101894">
                  <a:extLst>
                    <a:ext uri="{9D8B030D-6E8A-4147-A177-3AD203B41FA5}">
                      <a16:colId xmlns:a16="http://schemas.microsoft.com/office/drawing/2014/main" val="20000"/>
                    </a:ext>
                  </a:extLst>
                </a:gridCol>
                <a:gridCol w="2101894">
                  <a:extLst>
                    <a:ext uri="{9D8B030D-6E8A-4147-A177-3AD203B41FA5}">
                      <a16:colId xmlns:a16="http://schemas.microsoft.com/office/drawing/2014/main" val="20001"/>
                    </a:ext>
                  </a:extLst>
                </a:gridCol>
                <a:gridCol w="2101894">
                  <a:extLst>
                    <a:ext uri="{9D8B030D-6E8A-4147-A177-3AD203B41FA5}">
                      <a16:colId xmlns:a16="http://schemas.microsoft.com/office/drawing/2014/main" val="20002"/>
                    </a:ext>
                  </a:extLst>
                </a:gridCol>
                <a:gridCol w="2101894">
                  <a:extLst>
                    <a:ext uri="{9D8B030D-6E8A-4147-A177-3AD203B41FA5}">
                      <a16:colId xmlns:a16="http://schemas.microsoft.com/office/drawing/2014/main" val="20003"/>
                    </a:ext>
                  </a:extLst>
                </a:gridCol>
              </a:tblGrid>
              <a:tr h="923387">
                <a:tc>
                  <a:txBody>
                    <a:bodyPr/>
                    <a:lstStyle/>
                    <a:p>
                      <a:endParaRPr lang="en-US" sz="3100" dirty="0"/>
                    </a:p>
                  </a:txBody>
                  <a:tcPr marL="84076" marR="84076" marT="44577" marB="44577" anchor="ctr"/>
                </a:tc>
                <a:tc>
                  <a:txBody>
                    <a:bodyPr/>
                    <a:lstStyle/>
                    <a:p>
                      <a:pPr algn="ctr"/>
                      <a:r>
                        <a:rPr lang="en-US" sz="3100" dirty="0"/>
                        <a:t>Heading</a:t>
                      </a:r>
                    </a:p>
                  </a:txBody>
                  <a:tcPr marL="84076" marR="84076" marT="44577" marB="44577" anchor="ctr"/>
                </a:tc>
                <a:tc>
                  <a:txBody>
                    <a:bodyPr/>
                    <a:lstStyle/>
                    <a:p>
                      <a:pPr algn="ctr"/>
                      <a:r>
                        <a:rPr lang="en-US" sz="3100" dirty="0"/>
                        <a:t>Heading</a:t>
                      </a:r>
                    </a:p>
                  </a:txBody>
                  <a:tcPr marL="84076" marR="84076" marT="44577" marB="44577" anchor="ctr"/>
                </a:tc>
                <a:tc>
                  <a:txBody>
                    <a:bodyPr/>
                    <a:lstStyle/>
                    <a:p>
                      <a:pPr algn="ctr"/>
                      <a:r>
                        <a:rPr lang="en-US" sz="3100" dirty="0"/>
                        <a:t>Heading</a:t>
                      </a:r>
                    </a:p>
                  </a:txBody>
                  <a:tcPr marL="84076" marR="84076" marT="44577" marB="44577" anchor="ctr"/>
                </a:tc>
                <a:extLst>
                  <a:ext uri="{0D108BD9-81ED-4DB2-BD59-A6C34878D82A}">
                    <a16:rowId xmlns:a16="http://schemas.microsoft.com/office/drawing/2014/main" val="10000"/>
                  </a:ext>
                </a:extLst>
              </a:tr>
              <a:tr h="923387">
                <a:tc>
                  <a:txBody>
                    <a:bodyPr/>
                    <a:lstStyle/>
                    <a:p>
                      <a:r>
                        <a:rPr lang="en-US" sz="3100" dirty="0"/>
                        <a:t>Item</a:t>
                      </a:r>
                    </a:p>
                  </a:txBody>
                  <a:tcPr marL="84076" marR="84076" marT="44577" marB="44577" anchor="ctr"/>
                </a:tc>
                <a:tc>
                  <a:txBody>
                    <a:bodyPr/>
                    <a:lstStyle/>
                    <a:p>
                      <a:pPr algn="ctr"/>
                      <a:r>
                        <a:rPr lang="en-US" sz="3100" dirty="0"/>
                        <a:t>800</a:t>
                      </a:r>
                    </a:p>
                  </a:txBody>
                  <a:tcPr marL="84076" marR="84076" marT="44577" marB="44577" anchor="ctr"/>
                </a:tc>
                <a:tc>
                  <a:txBody>
                    <a:bodyPr/>
                    <a:lstStyle/>
                    <a:p>
                      <a:pPr algn="ctr"/>
                      <a:r>
                        <a:rPr lang="en-US" sz="3100" dirty="0"/>
                        <a:t>790</a:t>
                      </a:r>
                    </a:p>
                  </a:txBody>
                  <a:tcPr marL="84076" marR="84076" marT="44577" marB="44577" anchor="ctr"/>
                </a:tc>
                <a:tc>
                  <a:txBody>
                    <a:bodyPr/>
                    <a:lstStyle/>
                    <a:p>
                      <a:pPr algn="ctr"/>
                      <a:r>
                        <a:rPr lang="en-US" sz="3100" dirty="0"/>
                        <a:t>4001</a:t>
                      </a:r>
                    </a:p>
                  </a:txBody>
                  <a:tcPr marL="84076" marR="84076" marT="44577" marB="44577" anchor="ctr"/>
                </a:tc>
                <a:extLst>
                  <a:ext uri="{0D108BD9-81ED-4DB2-BD59-A6C34878D82A}">
                    <a16:rowId xmlns:a16="http://schemas.microsoft.com/office/drawing/2014/main" val="10001"/>
                  </a:ext>
                </a:extLst>
              </a:tr>
              <a:tr h="923387">
                <a:tc>
                  <a:txBody>
                    <a:bodyPr/>
                    <a:lstStyle/>
                    <a:p>
                      <a:r>
                        <a:rPr lang="en-US" sz="3100" dirty="0"/>
                        <a:t>Item</a:t>
                      </a:r>
                    </a:p>
                  </a:txBody>
                  <a:tcPr marL="84076" marR="84076" marT="44577" marB="44577" anchor="ctr"/>
                </a:tc>
                <a:tc>
                  <a:txBody>
                    <a:bodyPr/>
                    <a:lstStyle/>
                    <a:p>
                      <a:pPr algn="ctr"/>
                      <a:r>
                        <a:rPr lang="en-US" sz="3100" dirty="0"/>
                        <a:t>356</a:t>
                      </a:r>
                    </a:p>
                  </a:txBody>
                  <a:tcPr marL="84076" marR="84076" marT="44577" marB="44577" anchor="ctr"/>
                </a:tc>
                <a:tc>
                  <a:txBody>
                    <a:bodyPr/>
                    <a:lstStyle/>
                    <a:p>
                      <a:pPr algn="ctr"/>
                      <a:r>
                        <a:rPr lang="en-US" sz="3100" dirty="0"/>
                        <a:t>856</a:t>
                      </a:r>
                    </a:p>
                  </a:txBody>
                  <a:tcPr marL="84076" marR="84076" marT="44577" marB="44577" anchor="ctr"/>
                </a:tc>
                <a:tc>
                  <a:txBody>
                    <a:bodyPr/>
                    <a:lstStyle/>
                    <a:p>
                      <a:pPr algn="ctr"/>
                      <a:r>
                        <a:rPr lang="en-US" sz="3100" dirty="0"/>
                        <a:t>290</a:t>
                      </a:r>
                    </a:p>
                  </a:txBody>
                  <a:tcPr marL="84076" marR="84076" marT="44577" marB="44577" anchor="ctr"/>
                </a:tc>
                <a:extLst>
                  <a:ext uri="{0D108BD9-81ED-4DB2-BD59-A6C34878D82A}">
                    <a16:rowId xmlns:a16="http://schemas.microsoft.com/office/drawing/2014/main" val="10002"/>
                  </a:ext>
                </a:extLst>
              </a:tr>
              <a:tr h="923387">
                <a:tc>
                  <a:txBody>
                    <a:bodyPr/>
                    <a:lstStyle/>
                    <a:p>
                      <a:r>
                        <a:rPr lang="en-US" sz="3100" dirty="0"/>
                        <a:t>Item</a:t>
                      </a:r>
                    </a:p>
                  </a:txBody>
                  <a:tcPr marL="84076" marR="84076" marT="44577" marB="44577" anchor="ctr"/>
                </a:tc>
                <a:tc>
                  <a:txBody>
                    <a:bodyPr/>
                    <a:lstStyle/>
                    <a:p>
                      <a:pPr algn="ctr"/>
                      <a:r>
                        <a:rPr lang="en-US" sz="3100" dirty="0"/>
                        <a:t>228</a:t>
                      </a:r>
                    </a:p>
                  </a:txBody>
                  <a:tcPr marL="84076" marR="84076" marT="44577" marB="44577" anchor="ctr"/>
                </a:tc>
                <a:tc>
                  <a:txBody>
                    <a:bodyPr/>
                    <a:lstStyle/>
                    <a:p>
                      <a:pPr algn="ctr"/>
                      <a:r>
                        <a:rPr lang="en-US" sz="3100" dirty="0"/>
                        <a:t>134</a:t>
                      </a:r>
                    </a:p>
                  </a:txBody>
                  <a:tcPr marL="84076" marR="84076" marT="44577" marB="44577" anchor="ctr"/>
                </a:tc>
                <a:tc>
                  <a:txBody>
                    <a:bodyPr/>
                    <a:lstStyle/>
                    <a:p>
                      <a:pPr algn="ctr"/>
                      <a:r>
                        <a:rPr lang="en-US" sz="3100" dirty="0"/>
                        <a:t>238</a:t>
                      </a:r>
                    </a:p>
                  </a:txBody>
                  <a:tcPr marL="84076" marR="84076" marT="44577" marB="44577" anchor="ctr"/>
                </a:tc>
                <a:extLst>
                  <a:ext uri="{0D108BD9-81ED-4DB2-BD59-A6C34878D82A}">
                    <a16:rowId xmlns:a16="http://schemas.microsoft.com/office/drawing/2014/main" val="10003"/>
                  </a:ext>
                </a:extLst>
              </a:tr>
              <a:tr h="923387">
                <a:tc>
                  <a:txBody>
                    <a:bodyPr/>
                    <a:lstStyle/>
                    <a:p>
                      <a:r>
                        <a:rPr lang="en-US" sz="3100" dirty="0"/>
                        <a:t>Item</a:t>
                      </a:r>
                    </a:p>
                  </a:txBody>
                  <a:tcPr marL="84076" marR="84076" marT="44577" marB="44577" anchor="ctr"/>
                </a:tc>
                <a:tc>
                  <a:txBody>
                    <a:bodyPr/>
                    <a:lstStyle/>
                    <a:p>
                      <a:pPr algn="ctr"/>
                      <a:r>
                        <a:rPr lang="en-US" sz="3100" dirty="0"/>
                        <a:t>954</a:t>
                      </a:r>
                    </a:p>
                  </a:txBody>
                  <a:tcPr marL="84076" marR="84076" marT="44577" marB="44577" anchor="ctr"/>
                </a:tc>
                <a:tc>
                  <a:txBody>
                    <a:bodyPr/>
                    <a:lstStyle/>
                    <a:p>
                      <a:pPr algn="ctr"/>
                      <a:r>
                        <a:rPr lang="en-US" sz="3100" dirty="0"/>
                        <a:t>875</a:t>
                      </a:r>
                    </a:p>
                  </a:txBody>
                  <a:tcPr marL="84076" marR="84076" marT="44577" marB="44577" anchor="ctr"/>
                </a:tc>
                <a:tc>
                  <a:txBody>
                    <a:bodyPr/>
                    <a:lstStyle/>
                    <a:p>
                      <a:pPr algn="ctr"/>
                      <a:r>
                        <a:rPr lang="en-US" sz="3100" dirty="0"/>
                        <a:t>976</a:t>
                      </a:r>
                    </a:p>
                  </a:txBody>
                  <a:tcPr marL="84076" marR="84076" marT="44577" marB="44577" anchor="ctr"/>
                </a:tc>
                <a:extLst>
                  <a:ext uri="{0D108BD9-81ED-4DB2-BD59-A6C34878D82A}">
                    <a16:rowId xmlns:a16="http://schemas.microsoft.com/office/drawing/2014/main" val="10004"/>
                  </a:ext>
                </a:extLst>
              </a:tr>
              <a:tr h="923387">
                <a:tc>
                  <a:txBody>
                    <a:bodyPr/>
                    <a:lstStyle/>
                    <a:p>
                      <a:r>
                        <a:rPr lang="en-US" sz="3100" dirty="0"/>
                        <a:t>Item</a:t>
                      </a:r>
                    </a:p>
                  </a:txBody>
                  <a:tcPr marL="84076" marR="84076" marT="44577" marB="44577" anchor="ctr"/>
                </a:tc>
                <a:tc>
                  <a:txBody>
                    <a:bodyPr/>
                    <a:lstStyle/>
                    <a:p>
                      <a:pPr algn="ctr"/>
                      <a:r>
                        <a:rPr lang="en-US" sz="3100" dirty="0"/>
                        <a:t>324</a:t>
                      </a:r>
                    </a:p>
                  </a:txBody>
                  <a:tcPr marL="84076" marR="84076" marT="44577" marB="44577" anchor="ctr"/>
                </a:tc>
                <a:tc>
                  <a:txBody>
                    <a:bodyPr/>
                    <a:lstStyle/>
                    <a:p>
                      <a:pPr algn="ctr"/>
                      <a:r>
                        <a:rPr lang="en-US" sz="3100" dirty="0"/>
                        <a:t>325</a:t>
                      </a:r>
                    </a:p>
                  </a:txBody>
                  <a:tcPr marL="84076" marR="84076" marT="44577" marB="44577" anchor="ctr"/>
                </a:tc>
                <a:tc>
                  <a:txBody>
                    <a:bodyPr/>
                    <a:lstStyle/>
                    <a:p>
                      <a:pPr algn="ctr"/>
                      <a:r>
                        <a:rPr lang="en-US" sz="3100" dirty="0"/>
                        <a:t>301</a:t>
                      </a:r>
                    </a:p>
                  </a:txBody>
                  <a:tcPr marL="84076" marR="84076" marT="44577" marB="44577" anchor="ctr"/>
                </a:tc>
                <a:extLst>
                  <a:ext uri="{0D108BD9-81ED-4DB2-BD59-A6C34878D82A}">
                    <a16:rowId xmlns:a16="http://schemas.microsoft.com/office/drawing/2014/main" val="10005"/>
                  </a:ext>
                </a:extLst>
              </a:tr>
              <a:tr h="923387">
                <a:tc>
                  <a:txBody>
                    <a:bodyPr/>
                    <a:lstStyle/>
                    <a:p>
                      <a:r>
                        <a:rPr lang="en-US" sz="3100" dirty="0"/>
                        <a:t>Item</a:t>
                      </a:r>
                    </a:p>
                  </a:txBody>
                  <a:tcPr marL="84076" marR="84076" marT="44577" marB="44577" anchor="ctr"/>
                </a:tc>
                <a:tc>
                  <a:txBody>
                    <a:bodyPr/>
                    <a:lstStyle/>
                    <a:p>
                      <a:pPr algn="ctr"/>
                      <a:r>
                        <a:rPr lang="en-US" sz="3100" dirty="0"/>
                        <a:t>199</a:t>
                      </a:r>
                    </a:p>
                  </a:txBody>
                  <a:tcPr marL="84076" marR="84076" marT="44577" marB="44577" anchor="ctr"/>
                </a:tc>
                <a:tc>
                  <a:txBody>
                    <a:bodyPr/>
                    <a:lstStyle/>
                    <a:p>
                      <a:pPr algn="ctr"/>
                      <a:r>
                        <a:rPr lang="en-US" sz="3100" dirty="0"/>
                        <a:t>137</a:t>
                      </a:r>
                    </a:p>
                  </a:txBody>
                  <a:tcPr marL="84076" marR="84076" marT="44577" marB="44577" anchor="ctr"/>
                </a:tc>
                <a:tc>
                  <a:txBody>
                    <a:bodyPr/>
                    <a:lstStyle/>
                    <a:p>
                      <a:pPr algn="ctr"/>
                      <a:r>
                        <a:rPr lang="en-US" sz="3100" dirty="0"/>
                        <a:t>186</a:t>
                      </a:r>
                    </a:p>
                  </a:txBody>
                  <a:tcPr marL="84076" marR="84076" marT="44577" marB="44577" anchor="ctr"/>
                </a:tc>
                <a:extLst>
                  <a:ext uri="{0D108BD9-81ED-4DB2-BD59-A6C34878D82A}">
                    <a16:rowId xmlns:a16="http://schemas.microsoft.com/office/drawing/2014/main" val="10006"/>
                  </a:ext>
                </a:extLst>
              </a:tr>
            </a:tbl>
          </a:graphicData>
        </a:graphic>
      </p:graphicFrame>
      <mc:AlternateContent xmlns:mc="http://schemas.openxmlformats.org/markup-compatibility/2006" xmlns:a14="http://schemas.microsoft.com/office/drawing/2010/main">
        <mc:Choice Requires="a14">
          <p:sp>
            <p:nvSpPr>
              <p:cNvPr id="23" name="Text Box 190">
                <a:extLst>
                  <a:ext uri="{FF2B5EF4-FFF2-40B4-BE49-F238E27FC236}">
                    <a16:creationId xmlns:a16="http://schemas.microsoft.com/office/drawing/2014/main" id="{3F23A6E1-8874-DB70-F472-159F659D559C}"/>
                  </a:ext>
                </a:extLst>
              </p:cNvPr>
              <p:cNvSpPr txBox="1">
                <a:spLocks noChangeArrowheads="1"/>
              </p:cNvSpPr>
              <p:nvPr/>
            </p:nvSpPr>
            <p:spPr bwMode="auto">
              <a:xfrm>
                <a:off x="1681515" y="17385160"/>
                <a:ext cx="8407576" cy="15155908"/>
              </a:xfrm>
              <a:prstGeom prst="rect">
                <a:avLst/>
              </a:prstGeom>
              <a:solidFill>
                <a:schemeClr val="bg1"/>
              </a:solidFill>
              <a:ln w="12700">
                <a:solidFill>
                  <a:schemeClr val="accent1">
                    <a:lumMod val="75000"/>
                  </a:schemeClr>
                </a:solidFill>
              </a:ln>
              <a:effectLst/>
            </p:spPr>
            <p:txBody>
              <a:bodyPr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b="1" dirty="0">
                    <a:latin typeface="Arial" panose="020B0604020202020204" pitchFamily="34" charset="0"/>
                    <a:cs typeface="Arial" panose="020B0604020202020204" pitchFamily="34" charset="0"/>
                  </a:rPr>
                  <a:t>IFFTI 2025 </a:t>
                </a:r>
                <a:r>
                  <a:rPr lang="en-US" sz="3000" dirty="0">
                    <a:latin typeface="Arial" panose="020B0604020202020204" pitchFamily="34" charset="0"/>
                    <a:cs typeface="Arial" panose="020B0604020202020204" pitchFamily="34" charset="0"/>
                  </a:rPr>
                  <a:t>has provided this template to assist in the preparation of an IFFTI research poster. The dimensions are set to A0 international paper size (46.8” high by 33.1” wide) , but prints can be scaled up or down in size to any dimension with the same aspect ratio. For example, if you order an A1 poster (33.1” high by 23.4” comprehensive) using this template, we will print the file at 70.6% of its original size. </a:t>
                </a:r>
                <a:r>
                  <a:rPr lang="en-US" sz="3000" b="1" dirty="0">
                    <a:latin typeface="Arial" panose="020B0604020202020204" pitchFamily="34" charset="0"/>
                    <a:cs typeface="Arial" panose="020B0604020202020204" pitchFamily="34" charset="0"/>
                  </a:rPr>
                  <a:t>The most critical factor is that your template and poster dimensions must be proportional:</a:t>
                </a:r>
              </a:p>
              <a:p>
                <a:pPr eaLnBrk="1" hangingPunct="1"/>
                <a:endParaRPr lang="en-US" sz="3000" b="1" dirty="0">
                  <a:latin typeface="Arial" panose="020B0604020202020204" pitchFamily="34" charset="0"/>
                  <a:cs typeface="Arial" panose="020B0604020202020204" pitchFamily="34" charset="0"/>
                </a:endParaRPr>
              </a:p>
              <a:p>
                <a:pPr eaLnBrk="1" hangingPunct="1"/>
                <a14:m>
                  <m:oMathPara xmlns:m="http://schemas.openxmlformats.org/officeDocument/2006/math">
                    <m:oMathParaPr>
                      <m:jc m:val="centerGroup"/>
                    </m:oMathParaPr>
                    <m:oMath xmlns:m="http://schemas.openxmlformats.org/officeDocument/2006/math">
                      <m:box>
                        <m:boxPr>
                          <m:ctrlPr>
                            <a:rPr lang="en-US" sz="3000" b="1" i="1">
                              <a:latin typeface="Cambria Math" panose="02040503050406030204" pitchFamily="18" charset="0"/>
                            </a:rPr>
                          </m:ctrlPr>
                        </m:boxPr>
                        <m:e>
                          <m:f>
                            <m:fPr>
                              <m:ctrlPr>
                                <a:rPr lang="en-US" sz="3000" b="1" i="1">
                                  <a:latin typeface="Cambria Math" panose="02040503050406030204" pitchFamily="18" charset="0"/>
                                </a:rPr>
                              </m:ctrlPr>
                            </m:fPr>
                            <m:num>
                              <m:r>
                                <a:rPr lang="en-US" sz="3000" b="1" i="1">
                                  <a:latin typeface="Cambria Math"/>
                                </a:rPr>
                                <m:t>𝒕𝒆𝒎𝒑𝒍𝒂𝒕𝒆</m:t>
                              </m:r>
                              <m:r>
                                <a:rPr lang="en-US" sz="3000" b="1" i="1">
                                  <a:latin typeface="Cambria Math"/>
                                </a:rPr>
                                <m:t> </m:t>
                              </m:r>
                              <m:r>
                                <a:rPr lang="en-US" sz="3000" b="1" i="1">
                                  <a:latin typeface="Cambria Math"/>
                                </a:rPr>
                                <m:t>𝒉𝒆𝒊𝒈𝒉𝒕</m:t>
                              </m:r>
                            </m:num>
                            <m:den>
                              <m:r>
                                <a:rPr lang="en-US" sz="3000" b="1" i="1">
                                  <a:latin typeface="Cambria Math"/>
                                </a:rPr>
                                <m:t>𝒕𝒆𝒎𝒑𝒍𝒂𝒕𝒆</m:t>
                              </m:r>
                              <m:r>
                                <a:rPr lang="en-US" sz="3000" b="1" i="1">
                                  <a:latin typeface="Cambria Math"/>
                                </a:rPr>
                                <m:t> </m:t>
                              </m:r>
                              <m:r>
                                <a:rPr lang="en-US" sz="3000" b="1" i="1">
                                  <a:latin typeface="Cambria Math"/>
                                </a:rPr>
                                <m:t>𝒘𝒊𝒅𝒕𝒉</m:t>
                              </m:r>
                            </m:den>
                          </m:f>
                        </m:e>
                      </m:box>
                      <m:r>
                        <a:rPr lang="en-US" sz="3000" b="1" i="1">
                          <a:latin typeface="Cambria Math"/>
                        </a:rPr>
                        <m:t> = </m:t>
                      </m:r>
                      <m:box>
                        <m:boxPr>
                          <m:ctrlPr>
                            <a:rPr lang="en-US" sz="3000" b="1" i="1">
                              <a:latin typeface="Cambria Math" panose="02040503050406030204" pitchFamily="18" charset="0"/>
                            </a:rPr>
                          </m:ctrlPr>
                        </m:boxPr>
                        <m:e>
                          <m:f>
                            <m:fPr>
                              <m:ctrlPr>
                                <a:rPr lang="en-US" sz="3000" b="1" i="1">
                                  <a:latin typeface="Cambria Math" panose="02040503050406030204" pitchFamily="18" charset="0"/>
                                </a:rPr>
                              </m:ctrlPr>
                            </m:fPr>
                            <m:num>
                              <m:r>
                                <a:rPr lang="en-US" sz="3000" b="1" i="1">
                                  <a:latin typeface="Cambria Math"/>
                                </a:rPr>
                                <m:t>𝒅𝒆𝒔𝒊𝒓𝒆𝒅</m:t>
                              </m:r>
                              <m:r>
                                <a:rPr lang="en-US" sz="3000" b="1" i="1">
                                  <a:latin typeface="Cambria Math"/>
                                </a:rPr>
                                <m:t> </m:t>
                              </m:r>
                              <m:r>
                                <a:rPr lang="en-US" sz="3000" b="1" i="1">
                                  <a:latin typeface="Cambria Math"/>
                                </a:rPr>
                                <m:t>𝒑𝒓𝒊𝒏𝒕</m:t>
                              </m:r>
                              <m:r>
                                <a:rPr lang="en-US" sz="3000" b="1" i="1">
                                  <a:latin typeface="Cambria Math"/>
                                </a:rPr>
                                <m:t> </m:t>
                              </m:r>
                              <m:r>
                                <a:rPr lang="en-US" sz="3000" b="1" i="1">
                                  <a:latin typeface="Cambria Math"/>
                                </a:rPr>
                                <m:t>𝒉𝒆𝒊𝒈𝒉𝒕</m:t>
                              </m:r>
                            </m:num>
                            <m:den>
                              <m:r>
                                <a:rPr lang="en-US" sz="3000" b="1" i="1">
                                  <a:latin typeface="Cambria Math"/>
                                </a:rPr>
                                <m:t>𝒅𝒆𝒔𝒊𝒓𝒆𝒅</m:t>
                              </m:r>
                              <m:r>
                                <a:rPr lang="en-US" sz="3000" b="1" i="1">
                                  <a:latin typeface="Cambria Math"/>
                                </a:rPr>
                                <m:t> </m:t>
                              </m:r>
                              <m:r>
                                <a:rPr lang="en-US" sz="3000" b="1" i="1">
                                  <a:latin typeface="Cambria Math"/>
                                </a:rPr>
                                <m:t>𝒑𝒓𝒊𝒏𝒕</m:t>
                              </m:r>
                              <m:r>
                                <a:rPr lang="en-US" sz="3000" b="1" i="1">
                                  <a:latin typeface="Cambria Math"/>
                                </a:rPr>
                                <m:t> </m:t>
                              </m:r>
                              <m:r>
                                <a:rPr lang="en-US" sz="3000" b="1" i="1">
                                  <a:latin typeface="Cambria Math"/>
                                </a:rPr>
                                <m:t>𝒘𝒊𝒅𝒕𝒉</m:t>
                              </m:r>
                            </m:den>
                          </m:f>
                        </m:e>
                      </m:box>
                    </m:oMath>
                  </m:oMathPara>
                </a14:m>
                <a:endParaRPr lang="en-US" sz="3000" b="1" dirty="0">
                  <a:latin typeface="Arial" panose="020B0604020202020204" pitchFamily="34" charset="0"/>
                  <a:cs typeface="Arial" panose="020B0604020202020204" pitchFamily="34" charset="0"/>
                </a:endParaRPr>
              </a:p>
              <a:p>
                <a:pPr eaLnBrk="1" hangingPunct="1"/>
                <a:endParaRPr lang="en-US" sz="3000" dirty="0">
                  <a:latin typeface="Arial" panose="020B0604020202020204" pitchFamily="34" charset="0"/>
                  <a:cs typeface="Arial" panose="020B0604020202020204" pitchFamily="34" charset="0"/>
                </a:endParaRPr>
              </a:p>
              <a:p>
                <a:pPr eaLnBrk="1" hangingPunct="1"/>
                <a:endParaRPr lang="en-US" sz="3000" dirty="0">
                  <a:latin typeface="Arial" panose="020B0604020202020204" pitchFamily="34" charset="0"/>
                  <a:cs typeface="Arial" panose="020B0604020202020204" pitchFamily="34" charset="0"/>
                </a:endParaRPr>
              </a:p>
              <a:p>
                <a:pPr eaLnBrk="1" hangingPunct="1"/>
                <a:endParaRPr lang="en-US" sz="3000" dirty="0">
                  <a:latin typeface="Arial" panose="020B0604020202020204" pitchFamily="34" charset="0"/>
                  <a:cs typeface="Arial" panose="020B0604020202020204" pitchFamily="34" charset="0"/>
                </a:endParaRPr>
              </a:p>
              <a:p>
                <a:pPr eaLnBrk="1" hangingPunct="1"/>
                <a:endParaRPr lang="en-US" sz="3000" dirty="0">
                  <a:latin typeface="Arial" panose="020B0604020202020204" pitchFamily="34" charset="0"/>
                  <a:cs typeface="Arial" panose="020B0604020202020204" pitchFamily="34" charset="0"/>
                </a:endParaRPr>
              </a:p>
              <a:p>
                <a:pPr eaLnBrk="1" hangingPunct="1"/>
                <a:endParaRPr lang="en-US" sz="3000" dirty="0">
                  <a:latin typeface="Arial" panose="020B0604020202020204" pitchFamily="34" charset="0"/>
                  <a:cs typeface="Arial" panose="020B0604020202020204" pitchFamily="34" charset="0"/>
                </a:endParaRPr>
              </a:p>
              <a:p>
                <a:pPr eaLnBrk="1" hangingPunct="1"/>
                <a:endParaRPr lang="en-US" sz="3000" dirty="0">
                  <a:latin typeface="Arial" panose="020B0604020202020204" pitchFamily="34" charset="0"/>
                  <a:cs typeface="Arial" panose="020B0604020202020204" pitchFamily="34" charset="0"/>
                </a:endParaRPr>
              </a:p>
              <a:p>
                <a:pPr eaLnBrk="1" hangingPunct="1"/>
                <a:endParaRPr lang="en-US" sz="3000" dirty="0">
                  <a:latin typeface="Arial" panose="020B0604020202020204" pitchFamily="34" charset="0"/>
                  <a:cs typeface="Arial" panose="020B0604020202020204" pitchFamily="34" charset="0"/>
                </a:endParaRPr>
              </a:p>
              <a:p>
                <a:pPr eaLnBrk="1" hangingPunct="1"/>
                <a:endParaRPr lang="en-US" sz="3000" dirty="0">
                  <a:latin typeface="Arial" panose="020B0604020202020204" pitchFamily="34" charset="0"/>
                  <a:cs typeface="Arial" panose="020B0604020202020204" pitchFamily="34" charset="0"/>
                </a:endParaRPr>
              </a:p>
              <a:p>
                <a:pPr eaLnBrk="1" hangingPunct="1"/>
                <a:endParaRPr lang="en-US" sz="3000" dirty="0">
                  <a:latin typeface="Arial" panose="020B0604020202020204" pitchFamily="34" charset="0"/>
                  <a:cs typeface="Arial" panose="020B0604020202020204" pitchFamily="34" charset="0"/>
                </a:endParaRPr>
              </a:p>
              <a:p>
                <a:pPr eaLnBrk="1" hangingPunct="1"/>
                <a:endParaRPr lang="en-US" sz="3000" dirty="0">
                  <a:latin typeface="Arial" panose="020B0604020202020204" pitchFamily="34" charset="0"/>
                  <a:cs typeface="Arial" panose="020B0604020202020204" pitchFamily="34" charset="0"/>
                </a:endParaRPr>
              </a:p>
              <a:p>
                <a:pPr eaLnBrk="1" hangingPunct="1"/>
                <a:endParaRPr lang="en-US" sz="3000" dirty="0">
                  <a:latin typeface="Arial" panose="020B0604020202020204" pitchFamily="34" charset="0"/>
                  <a:cs typeface="Arial" panose="020B0604020202020204" pitchFamily="34" charset="0"/>
                </a:endParaRPr>
              </a:p>
              <a:p>
                <a:pPr eaLnBrk="1" hangingPunct="1"/>
                <a:endParaRPr lang="en-US" sz="3000" dirty="0">
                  <a:latin typeface="Arial" panose="020B0604020202020204" pitchFamily="34" charset="0"/>
                  <a:cs typeface="Arial" panose="020B0604020202020204" pitchFamily="34" charset="0"/>
                </a:endParaRPr>
              </a:p>
              <a:p>
                <a:pPr eaLnBrk="1" hangingPunct="1"/>
                <a:endParaRPr lang="en-US" sz="3000" dirty="0">
                  <a:latin typeface="Arial" panose="020B0604020202020204" pitchFamily="34" charset="0"/>
                  <a:cs typeface="Arial" panose="020B0604020202020204" pitchFamily="34" charset="0"/>
                </a:endParaRPr>
              </a:p>
              <a:p>
                <a:pPr eaLnBrk="1" hangingPunct="1"/>
                <a:endParaRPr lang="en-US" sz="3000" dirty="0">
                  <a:latin typeface="Arial" panose="020B0604020202020204" pitchFamily="34" charset="0"/>
                  <a:cs typeface="Arial" panose="020B0604020202020204" pitchFamily="34" charset="0"/>
                </a:endParaRPr>
              </a:p>
              <a:p>
                <a:pPr eaLnBrk="1" hangingPunct="1"/>
                <a:endParaRPr lang="en-US" sz="3000" dirty="0">
                  <a:latin typeface="Arial" panose="020B0604020202020204" pitchFamily="34" charset="0"/>
                  <a:cs typeface="Arial" panose="020B0604020202020204" pitchFamily="34" charset="0"/>
                </a:endParaRPr>
              </a:p>
              <a:p>
                <a:pPr eaLnBrk="1" hangingPunct="1"/>
                <a:endParaRPr lang="en-US" sz="3000" dirty="0">
                  <a:latin typeface="Arial" panose="020B0604020202020204" pitchFamily="34" charset="0"/>
                  <a:cs typeface="Arial" panose="020B0604020202020204" pitchFamily="34" charset="0"/>
                </a:endParaRPr>
              </a:p>
              <a:p>
                <a:pPr eaLnBrk="1" hangingPunct="1"/>
                <a:endParaRPr lang="en-US" sz="3000" dirty="0">
                  <a:latin typeface="Arial" panose="020B0604020202020204" pitchFamily="34" charset="0"/>
                  <a:cs typeface="Arial" panose="020B0604020202020204" pitchFamily="34" charset="0"/>
                </a:endParaRPr>
              </a:p>
            </p:txBody>
          </p:sp>
        </mc:Choice>
        <mc:Fallback xmlns="">
          <p:sp>
            <p:nvSpPr>
              <p:cNvPr id="23" name="Text Box 190">
                <a:extLst>
                  <a:ext uri="{FF2B5EF4-FFF2-40B4-BE49-F238E27FC236}">
                    <a16:creationId xmlns:a16="http://schemas.microsoft.com/office/drawing/2014/main" id="{3F23A6E1-8874-DB70-F472-159F659D559C}"/>
                  </a:ext>
                </a:extLst>
              </p:cNvPr>
              <p:cNvSpPr txBox="1">
                <a:spLocks noRot="1" noChangeAspect="1" noMove="1" noResize="1" noEditPoints="1" noAdjustHandles="1" noChangeArrowheads="1" noChangeShapeType="1" noTextEdit="1"/>
              </p:cNvSpPr>
              <p:nvPr/>
            </p:nvSpPr>
            <p:spPr bwMode="auto">
              <a:xfrm>
                <a:off x="1681515" y="17385160"/>
                <a:ext cx="8407576" cy="15155908"/>
              </a:xfrm>
              <a:prstGeom prst="rect">
                <a:avLst/>
              </a:prstGeom>
              <a:blipFill>
                <a:blip r:embed="rId4"/>
                <a:stretch>
                  <a:fillRect l="-754" r="-1961"/>
                </a:stretch>
              </a:blipFill>
              <a:ln w="12700">
                <a:solidFill>
                  <a:schemeClr val="accent1">
                    <a:lumMod val="75000"/>
                  </a:schemeClr>
                </a:solidFill>
              </a:ln>
              <a:effectLst/>
            </p:spPr>
            <p:txBody>
              <a:bodyPr/>
              <a:lstStyle/>
              <a:p>
                <a:r>
                  <a:rPr lang="en-GB">
                    <a:noFill/>
                  </a:rPr>
                  <a:t> </a:t>
                </a:r>
              </a:p>
            </p:txBody>
          </p:sp>
        </mc:Fallback>
      </mc:AlternateContent>
      <p:sp>
        <p:nvSpPr>
          <p:cNvPr id="24" name="Rectangle 23">
            <a:extLst>
              <a:ext uri="{FF2B5EF4-FFF2-40B4-BE49-F238E27FC236}">
                <a16:creationId xmlns:a16="http://schemas.microsoft.com/office/drawing/2014/main" id="{AFB6BE75-7809-237B-17C5-CE8A380DD21D}"/>
              </a:ext>
            </a:extLst>
          </p:cNvPr>
          <p:cNvSpPr/>
          <p:nvPr/>
        </p:nvSpPr>
        <p:spPr>
          <a:xfrm>
            <a:off x="10929850" y="16493613"/>
            <a:ext cx="8407576" cy="891547"/>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en-US" sz="5400" b="1" dirty="0">
                <a:solidFill>
                  <a:schemeClr val="bg1"/>
                </a:solidFill>
                <a:latin typeface="Arial" panose="020B0604020202020204" pitchFamily="34" charset="0"/>
                <a:cs typeface="Arial" panose="020B0604020202020204" pitchFamily="34" charset="0"/>
              </a:rPr>
              <a:t>Results</a:t>
            </a:r>
          </a:p>
        </p:txBody>
      </p:sp>
      <p:pic>
        <p:nvPicPr>
          <p:cNvPr id="25" name="Picture 178">
            <a:extLst>
              <a:ext uri="{FF2B5EF4-FFF2-40B4-BE49-F238E27FC236}">
                <a16:creationId xmlns:a16="http://schemas.microsoft.com/office/drawing/2014/main" id="{4E1032BE-3FBB-C96E-9579-4DDA5CEAC05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p:blipFill>
        <p:spPr bwMode="auto">
          <a:xfrm>
            <a:off x="1711115" y="33315636"/>
            <a:ext cx="3783410" cy="2017818"/>
          </a:xfrm>
          <a:prstGeom prst="rect">
            <a:avLst/>
          </a:prstGeom>
          <a:blipFill>
            <a:blip r:embed="rId5"/>
            <a:stretch>
              <a:fillRect r="-79"/>
            </a:stretch>
          </a:blipFill>
          <a:ln w="9525">
            <a:solidFill>
              <a:schemeClr val="tx2">
                <a:lumMod val="50000"/>
              </a:schemeClr>
            </a:solidFill>
            <a:miter lim="800000"/>
            <a:headEnd/>
            <a:tailEnd/>
          </a:ln>
        </p:spPr>
      </p:pic>
      <p:pic>
        <p:nvPicPr>
          <p:cNvPr id="26" name="Picture 179">
            <a:extLst>
              <a:ext uri="{FF2B5EF4-FFF2-40B4-BE49-F238E27FC236}">
                <a16:creationId xmlns:a16="http://schemas.microsoft.com/office/drawing/2014/main" id="{BF325FF1-B270-0327-36E1-189EB4FA0CB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p:blipFill>
        <p:spPr bwMode="auto">
          <a:xfrm>
            <a:off x="6632491" y="32987225"/>
            <a:ext cx="3188993" cy="2674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Text Box 180">
            <a:extLst>
              <a:ext uri="{FF2B5EF4-FFF2-40B4-BE49-F238E27FC236}">
                <a16:creationId xmlns:a16="http://schemas.microsoft.com/office/drawing/2014/main" id="{8D6D86C2-7A06-E9B2-B71B-C0DA6E9C7E76}"/>
              </a:ext>
            </a:extLst>
          </p:cNvPr>
          <p:cNvSpPr txBox="1">
            <a:spLocks noChangeArrowheads="1"/>
          </p:cNvSpPr>
          <p:nvPr/>
        </p:nvSpPr>
        <p:spPr bwMode="auto">
          <a:xfrm>
            <a:off x="1711118" y="35880399"/>
            <a:ext cx="4076386" cy="457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970" tIns="43485" rIns="86970" bIns="4348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Arial" panose="020B0604020202020204" pitchFamily="34" charset="0"/>
                <a:cs typeface="Arial" panose="020B0604020202020204" pitchFamily="34" charset="0"/>
              </a:rPr>
              <a:t>Figure 1.</a:t>
            </a:r>
            <a:r>
              <a:rPr lang="en-US" sz="2400" dirty="0">
                <a:latin typeface="Arial" panose="020B0604020202020204" pitchFamily="34" charset="0"/>
                <a:cs typeface="Arial" panose="020B0604020202020204" pitchFamily="34" charset="0"/>
              </a:rPr>
              <a:t> Label in 24pt Arial.</a:t>
            </a:r>
          </a:p>
        </p:txBody>
      </p:sp>
      <p:sp>
        <p:nvSpPr>
          <p:cNvPr id="28" name="Text Box 181">
            <a:extLst>
              <a:ext uri="{FF2B5EF4-FFF2-40B4-BE49-F238E27FC236}">
                <a16:creationId xmlns:a16="http://schemas.microsoft.com/office/drawing/2014/main" id="{DA208D89-A010-8147-83AB-89A59FFA6B1D}"/>
              </a:ext>
            </a:extLst>
          </p:cNvPr>
          <p:cNvSpPr txBox="1">
            <a:spLocks noChangeArrowheads="1"/>
          </p:cNvSpPr>
          <p:nvPr/>
        </p:nvSpPr>
        <p:spPr bwMode="auto">
          <a:xfrm>
            <a:off x="6335284" y="35880399"/>
            <a:ext cx="4076386" cy="457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970" tIns="43485" rIns="86970" bIns="4348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Arial" panose="020B0604020202020204" pitchFamily="34" charset="0"/>
                <a:cs typeface="Arial" panose="020B0604020202020204" pitchFamily="34" charset="0"/>
              </a:rPr>
              <a:t>Figure 2.</a:t>
            </a:r>
            <a:r>
              <a:rPr lang="en-US" sz="2400" dirty="0">
                <a:latin typeface="Arial" panose="020B0604020202020204" pitchFamily="34" charset="0"/>
                <a:cs typeface="Arial" panose="020B0604020202020204" pitchFamily="34" charset="0"/>
              </a:rPr>
              <a:t> Label in 24pt Arial.</a:t>
            </a:r>
          </a:p>
        </p:txBody>
      </p:sp>
      <p:sp>
        <p:nvSpPr>
          <p:cNvPr id="29" name="Text Box 180">
            <a:extLst>
              <a:ext uri="{FF2B5EF4-FFF2-40B4-BE49-F238E27FC236}">
                <a16:creationId xmlns:a16="http://schemas.microsoft.com/office/drawing/2014/main" id="{8A522D6D-D403-41E8-63FD-C103FC54A1C8}"/>
              </a:ext>
            </a:extLst>
          </p:cNvPr>
          <p:cNvSpPr txBox="1">
            <a:spLocks noChangeArrowheads="1"/>
          </p:cNvSpPr>
          <p:nvPr/>
        </p:nvSpPr>
        <p:spPr bwMode="auto">
          <a:xfrm>
            <a:off x="10710287" y="29119504"/>
            <a:ext cx="3917304" cy="457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970" tIns="43485" rIns="86970" bIns="4348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400" b="1" dirty="0">
                <a:latin typeface="Arial" panose="020B0604020202020204" pitchFamily="34" charset="0"/>
                <a:cs typeface="Arial" panose="020B0604020202020204" pitchFamily="34" charset="0"/>
              </a:rPr>
              <a:t>Table 1.</a:t>
            </a:r>
            <a:r>
              <a:rPr lang="en-US" sz="2400" dirty="0">
                <a:latin typeface="Arial" panose="020B0604020202020204" pitchFamily="34" charset="0"/>
                <a:cs typeface="Arial" panose="020B0604020202020204" pitchFamily="34" charset="0"/>
              </a:rPr>
              <a:t> Label in 24pt Arial.</a:t>
            </a:r>
          </a:p>
        </p:txBody>
      </p:sp>
      <p:graphicFrame>
        <p:nvGraphicFramePr>
          <p:cNvPr id="30" name="Chart 29">
            <a:extLst>
              <a:ext uri="{FF2B5EF4-FFF2-40B4-BE49-F238E27FC236}">
                <a16:creationId xmlns:a16="http://schemas.microsoft.com/office/drawing/2014/main" id="{7DE07106-2115-387B-AE90-1A8CE75C6A4E}"/>
              </a:ext>
            </a:extLst>
          </p:cNvPr>
          <p:cNvGraphicFramePr/>
          <p:nvPr>
            <p:extLst>
              <p:ext uri="{D42A27DB-BD31-4B8C-83A1-F6EECF244321}">
                <p14:modId xmlns:p14="http://schemas.microsoft.com/office/powerpoint/2010/main" val="1740979992"/>
              </p:ext>
            </p:extLst>
          </p:nvPr>
        </p:nvGraphicFramePr>
        <p:xfrm>
          <a:off x="20211155" y="6686601"/>
          <a:ext cx="8407576" cy="8076380"/>
        </p:xfrm>
        <a:graphic>
          <a:graphicData uri="http://schemas.openxmlformats.org/drawingml/2006/chart">
            <c:chart xmlns:c="http://schemas.openxmlformats.org/drawingml/2006/chart" xmlns:r="http://schemas.openxmlformats.org/officeDocument/2006/relationships" r:id="rId7"/>
          </a:graphicData>
        </a:graphic>
      </p:graphicFrame>
      <p:sp>
        <p:nvSpPr>
          <p:cNvPr id="31" name="Text Box 180">
            <a:extLst>
              <a:ext uri="{FF2B5EF4-FFF2-40B4-BE49-F238E27FC236}">
                <a16:creationId xmlns:a16="http://schemas.microsoft.com/office/drawing/2014/main" id="{81E466A8-5A94-79A0-5581-FC6102C659E9}"/>
              </a:ext>
            </a:extLst>
          </p:cNvPr>
          <p:cNvSpPr txBox="1">
            <a:spLocks noChangeArrowheads="1"/>
          </p:cNvSpPr>
          <p:nvPr/>
        </p:nvSpPr>
        <p:spPr bwMode="auto">
          <a:xfrm>
            <a:off x="19967013" y="15156294"/>
            <a:ext cx="3941733" cy="457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970" tIns="43485" rIns="86970" bIns="4348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400" b="1" dirty="0">
                <a:latin typeface="Arial" panose="020B0604020202020204" pitchFamily="34" charset="0"/>
                <a:cs typeface="Arial" panose="020B0604020202020204" pitchFamily="34" charset="0"/>
              </a:rPr>
              <a:t>Chart 1.</a:t>
            </a:r>
            <a:r>
              <a:rPr lang="en-US" sz="2400" dirty="0">
                <a:latin typeface="Arial" panose="020B0604020202020204" pitchFamily="34" charset="0"/>
                <a:cs typeface="Arial" panose="020B0604020202020204" pitchFamily="34" charset="0"/>
              </a:rPr>
              <a:t> Label in 24pt Arial.</a:t>
            </a:r>
          </a:p>
        </p:txBody>
      </p:sp>
      <p:pic>
        <p:nvPicPr>
          <p:cNvPr id="38" name="Picture 37" descr="A black background with a black square&#10;&#10;Description automatically generated with medium confidence">
            <a:extLst>
              <a:ext uri="{FF2B5EF4-FFF2-40B4-BE49-F238E27FC236}">
                <a16:creationId xmlns:a16="http://schemas.microsoft.com/office/drawing/2014/main" id="{4A593A38-7B8B-67C0-42D0-F0E3D112EF54}"/>
              </a:ext>
            </a:extLst>
          </p:cNvPr>
          <p:cNvPicPr>
            <a:picLocks noChangeAspect="1"/>
          </p:cNvPicPr>
          <p:nvPr/>
        </p:nvPicPr>
        <p:blipFill>
          <a:blip r:embed="rId8"/>
          <a:stretch>
            <a:fillRect/>
          </a:stretch>
        </p:blipFill>
        <p:spPr>
          <a:xfrm>
            <a:off x="23908746" y="2228020"/>
            <a:ext cx="5410567" cy="1237842"/>
          </a:xfrm>
          <a:prstGeom prst="rect">
            <a:avLst/>
          </a:prstGeom>
        </p:spPr>
      </p:pic>
      <p:pic>
        <p:nvPicPr>
          <p:cNvPr id="41" name="Picture 40" descr="A blue and white text on a black background&#10;&#10;Description automatically generated">
            <a:extLst>
              <a:ext uri="{FF2B5EF4-FFF2-40B4-BE49-F238E27FC236}">
                <a16:creationId xmlns:a16="http://schemas.microsoft.com/office/drawing/2014/main" id="{F4BE530F-E93A-65EF-52EA-577784256FDC}"/>
              </a:ext>
            </a:extLst>
          </p:cNvPr>
          <p:cNvPicPr>
            <a:picLocks noChangeAspect="1"/>
          </p:cNvPicPr>
          <p:nvPr/>
        </p:nvPicPr>
        <p:blipFill>
          <a:blip r:embed="rId9"/>
          <a:stretch>
            <a:fillRect/>
          </a:stretch>
        </p:blipFill>
        <p:spPr>
          <a:xfrm>
            <a:off x="867666" y="1088762"/>
            <a:ext cx="5017637" cy="3516359"/>
          </a:xfrm>
          <a:prstGeom prst="rect">
            <a:avLst/>
          </a:prstGeom>
        </p:spPr>
      </p:pic>
    </p:spTree>
    <p:extLst>
      <p:ext uri="{BB962C8B-B14F-4D97-AF65-F5344CB8AC3E}">
        <p14:creationId xmlns:p14="http://schemas.microsoft.com/office/powerpoint/2010/main" val="52685674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145</TotalTime>
  <Words>958</Words>
  <Application>Microsoft Macintosh PowerPoint</Application>
  <PresentationFormat>Custom</PresentationFormat>
  <Paragraphs>116</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Aptos Display</vt:lpstr>
      <vt:lpstr>Arial</vt:lpstr>
      <vt:lpstr>Cambria Math</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Min-Ji Seo</dc:creator>
  <cp:lastModifiedBy>Min-Ji Seo</cp:lastModifiedBy>
  <cp:revision>7</cp:revision>
  <dcterms:created xsi:type="dcterms:W3CDTF">2024-11-07T14:32:09Z</dcterms:created>
  <dcterms:modified xsi:type="dcterms:W3CDTF">2024-11-08T12:09:22Z</dcterms:modified>
</cp:coreProperties>
</file>